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 autoCompressPictures="0">
  <p:sldMasterIdLst>
    <p:sldMasterId id="2147483661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7" r:id="rId3"/>
    <p:sldId id="288" r:id="rId4"/>
    <p:sldId id="289" r:id="rId5"/>
    <p:sldId id="292" r:id="rId6"/>
    <p:sldId id="293" r:id="rId7"/>
    <p:sldId id="294" r:id="rId8"/>
    <p:sldId id="296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27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28" r:id="rId30"/>
    <p:sldId id="318" r:id="rId31"/>
    <p:sldId id="319" r:id="rId32"/>
    <p:sldId id="320" r:id="rId33"/>
    <p:sldId id="321" r:id="rId34"/>
    <p:sldId id="322" r:id="rId35"/>
    <p:sldId id="330" r:id="rId36"/>
    <p:sldId id="323" r:id="rId37"/>
    <p:sldId id="324" r:id="rId38"/>
    <p:sldId id="331" r:id="rId39"/>
    <p:sldId id="326" r:id="rId40"/>
    <p:sldId id="281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2E"/>
    <a:srgbClr val="FF172C"/>
    <a:srgbClr val="FF6310"/>
    <a:srgbClr val="FF8400"/>
    <a:srgbClr val="F67031"/>
    <a:srgbClr val="FF7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221DAA-4B73-46B7-B73E-9667311C6A9F}">
  <a:tblStyle styleId="{C7221DAA-4B73-46B7-B73E-9667311C6A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94670"/>
  </p:normalViewPr>
  <p:slideViewPr>
    <p:cSldViewPr snapToGrid="0" snapToObjects="1">
      <p:cViewPr>
        <p:scale>
          <a:sx n="112" d="100"/>
          <a:sy n="112" d="100"/>
        </p:scale>
        <p:origin x="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B8BE1-FCD1-2949-9C50-10EC9256FD49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AF458-E1A9-5D43-86ED-46DABFE4B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1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0446450-AE34-442A-AB12-933E258530C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29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+mn-lt"/>
              </a:rPr>
              <a:t>Система обеспечивает:</a:t>
            </a:r>
          </a:p>
          <a:p>
            <a:pPr marL="0" indent="0" algn="just">
              <a:buNone/>
            </a:pPr>
            <a:r>
              <a:rPr lang="ru-RU" dirty="0" smtClean="0">
                <a:latin typeface="+mn-lt"/>
              </a:rPr>
              <a:t>- персонифицированный учет всех фактов социального обслуживания и предоставления мер помощи и поддержки. </a:t>
            </a:r>
          </a:p>
          <a:p>
            <a:pPr marL="0" indent="0" algn="just">
              <a:buNone/>
            </a:pPr>
            <a:r>
              <a:rPr lang="ru-RU" dirty="0" smtClean="0">
                <a:latin typeface="+mn-lt"/>
              </a:rPr>
              <a:t>- сверку данных, представленных поставщиком, с данными Регистра на наличие права человека на их получение.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0446450-AE34-442A-AB12-933E258530C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18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7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42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38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18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15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00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326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165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1. увеличение </a:t>
            </a:r>
            <a:r>
              <a:rPr lang="ru-RU" dirty="0" err="1" smtClean="0">
                <a:latin typeface="+mn-lt"/>
              </a:rPr>
              <a:t>выявляемости</a:t>
            </a:r>
            <a:r>
              <a:rPr lang="ru-RU" dirty="0" smtClean="0">
                <a:latin typeface="+mn-lt"/>
              </a:rPr>
              <a:t> нуждающихся в социальном обслуживании, увеличение охвата социальным обслуживанием, повышение качества обслуживания при прежнем объеме б</a:t>
            </a:r>
          </a:p>
          <a:p>
            <a:r>
              <a:rPr lang="ru-RU" dirty="0" err="1" smtClean="0">
                <a:latin typeface="+mn-lt"/>
              </a:rPr>
              <a:t>юджетного</a:t>
            </a:r>
            <a:r>
              <a:rPr lang="ru-RU" dirty="0" smtClean="0">
                <a:latin typeface="+mn-lt"/>
              </a:rPr>
              <a:t> финансирования);</a:t>
            </a:r>
          </a:p>
          <a:p>
            <a:r>
              <a:rPr lang="ru-RU" dirty="0" smtClean="0">
                <a:latin typeface="+mn-lt"/>
              </a:rPr>
              <a:t>2. при исполнении «дорожной карты» по повышению заработной платы работникам государственных учреждений социального обслуживания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0446450-AE34-442A-AB12-933E258530C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5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5400000" flipH="1">
            <a:off x="4518950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SzPts val="2400"/>
              <a:buFont typeface="Georgia"/>
              <a:buChar char="▪"/>
              <a:defRPr sz="2400" i="1"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spcBef>
                <a:spcPts val="0"/>
              </a:spcBef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spcBef>
                <a:spcPts val="0"/>
              </a:spcBef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spcBef>
                <a:spcPts val="0"/>
              </a:spcBef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spcBef>
                <a:spcPts val="0"/>
              </a:spcBef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spcBef>
                <a:spcPts val="0"/>
              </a:spcBef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spcBef>
                <a:spcPts val="0"/>
              </a:spcBef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spcBef>
                <a:spcPts val="0"/>
              </a:spcBef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/>
          <p:nvPr/>
        </p:nvSpPr>
        <p:spPr>
          <a:xfrm>
            <a:off x="3593400" y="22772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/>
            </a:lvl1pPr>
            <a:lvl2pPr lvl="1">
              <a:spcBef>
                <a:spcPts val="0"/>
              </a:spcBef>
              <a:buSzPts val="2400"/>
              <a:buNone/>
              <a:defRPr/>
            </a:lvl2pPr>
            <a:lvl3pPr lvl="2">
              <a:spcBef>
                <a:spcPts val="0"/>
              </a:spcBef>
              <a:buSzPts val="2400"/>
              <a:buNone/>
              <a:defRPr/>
            </a:lvl3pPr>
            <a:lvl4pPr lvl="3">
              <a:spcBef>
                <a:spcPts val="0"/>
              </a:spcBef>
              <a:buSzPts val="2400"/>
              <a:buNone/>
              <a:defRPr/>
            </a:lvl4pPr>
            <a:lvl5pPr lvl="4">
              <a:spcBef>
                <a:spcPts val="0"/>
              </a:spcBef>
              <a:buSzPts val="2400"/>
              <a:buNone/>
              <a:defRPr/>
            </a:lvl5pPr>
            <a:lvl6pPr lvl="5">
              <a:spcBef>
                <a:spcPts val="0"/>
              </a:spcBef>
              <a:buSzPts val="2400"/>
              <a:buNone/>
              <a:defRPr/>
            </a:lvl6pPr>
            <a:lvl7pPr lvl="6">
              <a:spcBef>
                <a:spcPts val="0"/>
              </a:spcBef>
              <a:buSzPts val="2400"/>
              <a:buNone/>
              <a:defRPr/>
            </a:lvl7pPr>
            <a:lvl8pPr lvl="7">
              <a:spcBef>
                <a:spcPts val="0"/>
              </a:spcBef>
              <a:buSzPts val="2400"/>
              <a:buNone/>
              <a:defRPr/>
            </a:lvl8pPr>
            <a:lvl9pPr lvl="8">
              <a:spcBef>
                <a:spcPts val="0"/>
              </a:spcBef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▪"/>
              <a:defRPr/>
            </a:lvl1pPr>
            <a:lvl2pPr lvl="1">
              <a:spcBef>
                <a:spcPts val="0"/>
              </a:spcBef>
              <a:buSzPts val="1400"/>
              <a:buChar char="-"/>
              <a:defRPr/>
            </a:lvl2pPr>
            <a:lvl3pPr lvl="2">
              <a:spcBef>
                <a:spcPts val="0"/>
              </a:spcBef>
              <a:buSzPts val="1400"/>
              <a:buChar char="-"/>
              <a:defRPr/>
            </a:lvl3pPr>
            <a:lvl4pPr lvl="3">
              <a:spcBef>
                <a:spcPts val="0"/>
              </a:spcBef>
              <a:buSzPts val="1400"/>
              <a:buChar char="-"/>
              <a:defRPr/>
            </a:lvl4pPr>
            <a:lvl5pPr lvl="4">
              <a:spcBef>
                <a:spcPts val="0"/>
              </a:spcBef>
              <a:buSzPts val="1400"/>
              <a:buChar char="-"/>
              <a:defRPr/>
            </a:lvl5pPr>
            <a:lvl6pPr lvl="5">
              <a:spcBef>
                <a:spcPts val="0"/>
              </a:spcBef>
              <a:buSzPts val="1400"/>
              <a:buChar char="-"/>
              <a:defRPr/>
            </a:lvl6pPr>
            <a:lvl7pPr lvl="6">
              <a:spcBef>
                <a:spcPts val="0"/>
              </a:spcBef>
              <a:buSzPts val="1400"/>
              <a:buChar char="-"/>
              <a:defRPr/>
            </a:lvl7pPr>
            <a:lvl8pPr lvl="7">
              <a:spcBef>
                <a:spcPts val="0"/>
              </a:spcBef>
              <a:buSzPts val="1400"/>
              <a:buChar char="-"/>
              <a:defRPr/>
            </a:lvl8pPr>
            <a:lvl9pPr lvl="8">
              <a:spcBef>
                <a:spcPts val="0"/>
              </a:spcBef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with intro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400"/>
              <a:buNone/>
              <a:defRPr/>
            </a:lvl1pPr>
            <a:lvl2pPr lvl="1" rtl="0">
              <a:spcBef>
                <a:spcPts val="0"/>
              </a:spcBef>
              <a:buSzPts val="2400"/>
              <a:buNone/>
              <a:defRPr/>
            </a:lvl2pPr>
            <a:lvl3pPr lvl="2" rtl="0">
              <a:spcBef>
                <a:spcPts val="0"/>
              </a:spcBef>
              <a:buSzPts val="2400"/>
              <a:buNone/>
              <a:defRPr/>
            </a:lvl3pPr>
            <a:lvl4pPr lvl="3" rtl="0">
              <a:spcBef>
                <a:spcPts val="0"/>
              </a:spcBef>
              <a:buSzPts val="2400"/>
              <a:buNone/>
              <a:defRPr/>
            </a:lvl4pPr>
            <a:lvl5pPr lvl="4" rtl="0">
              <a:spcBef>
                <a:spcPts val="0"/>
              </a:spcBef>
              <a:buSzPts val="2400"/>
              <a:buNone/>
              <a:defRPr/>
            </a:lvl5pPr>
            <a:lvl6pPr lvl="5" rtl="0">
              <a:spcBef>
                <a:spcPts val="0"/>
              </a:spcBef>
              <a:buSzPts val="2400"/>
              <a:buNone/>
              <a:defRPr/>
            </a:lvl6pPr>
            <a:lvl7pPr lvl="6" rtl="0">
              <a:spcBef>
                <a:spcPts val="0"/>
              </a:spcBef>
              <a:buSzPts val="2400"/>
              <a:buNone/>
              <a:defRPr/>
            </a:lvl7pPr>
            <a:lvl8pPr lvl="7" rtl="0">
              <a:spcBef>
                <a:spcPts val="0"/>
              </a:spcBef>
              <a:buSzPts val="2400"/>
              <a:buNone/>
              <a:defRPr/>
            </a:lvl8pPr>
            <a:lvl9pPr lvl="8" rtl="0">
              <a:spcBef>
                <a:spcPts val="0"/>
              </a:spcBef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▪"/>
              <a:defRPr/>
            </a:lvl1pPr>
            <a:lvl2pPr lvl="1" rtl="0">
              <a:spcBef>
                <a:spcPts val="0"/>
              </a:spcBef>
              <a:buSzPts val="1400"/>
              <a:buChar char="-"/>
              <a:defRPr/>
            </a:lvl2pPr>
            <a:lvl3pPr lvl="2" rtl="0">
              <a:spcBef>
                <a:spcPts val="0"/>
              </a:spcBef>
              <a:buSzPts val="1400"/>
              <a:buChar char="-"/>
              <a:defRPr/>
            </a:lvl3pPr>
            <a:lvl4pPr lvl="3" rtl="0">
              <a:spcBef>
                <a:spcPts val="0"/>
              </a:spcBef>
              <a:buSzPts val="1400"/>
              <a:buChar char="-"/>
              <a:defRPr/>
            </a:lvl4pPr>
            <a:lvl5pPr lvl="4" rtl="0">
              <a:spcBef>
                <a:spcPts val="0"/>
              </a:spcBef>
              <a:buSzPts val="1400"/>
              <a:buChar char="-"/>
              <a:defRPr/>
            </a:lvl5pPr>
            <a:lvl6pPr lvl="5" rtl="0">
              <a:spcBef>
                <a:spcPts val="0"/>
              </a:spcBef>
              <a:buSzPts val="1400"/>
              <a:buChar char="-"/>
              <a:defRPr/>
            </a:lvl6pPr>
            <a:lvl7pPr lvl="6" rtl="0">
              <a:spcBef>
                <a:spcPts val="0"/>
              </a:spcBef>
              <a:buSzPts val="1400"/>
              <a:buChar char="-"/>
              <a:defRPr/>
            </a:lvl7pPr>
            <a:lvl8pPr lvl="7" rtl="0">
              <a:spcBef>
                <a:spcPts val="0"/>
              </a:spcBef>
              <a:buSzPts val="1400"/>
              <a:buChar char="-"/>
              <a:defRPr/>
            </a:lvl8pPr>
            <a:lvl9pPr lvl="8" rtl="0">
              <a:spcBef>
                <a:spcPts val="0"/>
              </a:spcBef>
              <a:buSzPts val="14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4574903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11425" y="575500"/>
            <a:ext cx="3517200" cy="97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11425" y="1598600"/>
            <a:ext cx="3517200" cy="295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200"/>
              <a:buChar char="▪"/>
              <a:defRPr sz="1200"/>
            </a:lvl1pPr>
            <a:lvl2pPr lvl="1" rtl="0">
              <a:spcBef>
                <a:spcPts val="0"/>
              </a:spcBef>
              <a:buSzPts val="1200"/>
              <a:buChar char="-"/>
              <a:defRPr sz="1200"/>
            </a:lvl2pPr>
            <a:lvl3pPr lvl="2" rtl="0">
              <a:spcBef>
                <a:spcPts val="0"/>
              </a:spcBef>
              <a:buSzPts val="1200"/>
              <a:buChar char="-"/>
              <a:defRPr sz="1200"/>
            </a:lvl3pPr>
            <a:lvl4pPr lvl="3" rtl="0">
              <a:spcBef>
                <a:spcPts val="0"/>
              </a:spcBef>
              <a:buSzPts val="1200"/>
              <a:buChar char="-"/>
              <a:defRPr sz="1200"/>
            </a:lvl4pPr>
            <a:lvl5pPr lvl="4" rtl="0">
              <a:spcBef>
                <a:spcPts val="0"/>
              </a:spcBef>
              <a:buSzPts val="1200"/>
              <a:buChar char="-"/>
              <a:defRPr sz="1200"/>
            </a:lvl5pPr>
            <a:lvl6pPr lvl="5" rtl="0">
              <a:spcBef>
                <a:spcPts val="0"/>
              </a:spcBef>
              <a:buSzPts val="1200"/>
              <a:buChar char="-"/>
              <a:defRPr sz="1200"/>
            </a:lvl6pPr>
            <a:lvl7pPr lvl="6" rtl="0">
              <a:spcBef>
                <a:spcPts val="0"/>
              </a:spcBef>
              <a:buSzPts val="1200"/>
              <a:buChar char="-"/>
              <a:defRPr sz="1200"/>
            </a:lvl7pPr>
            <a:lvl8pPr lvl="7" rtl="0">
              <a:spcBef>
                <a:spcPts val="0"/>
              </a:spcBef>
              <a:buSzPts val="1200"/>
              <a:buChar char="-"/>
              <a:defRPr sz="1200"/>
            </a:lvl8pPr>
            <a:lvl9pPr lvl="8" rtl="0">
              <a:spcBef>
                <a:spcPts val="0"/>
              </a:spcBef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/>
            </a:lvl1pPr>
            <a:lvl2pPr lvl="1">
              <a:spcBef>
                <a:spcPts val="0"/>
              </a:spcBef>
              <a:buSzPts val="2400"/>
              <a:buNone/>
              <a:defRPr/>
            </a:lvl2pPr>
            <a:lvl3pPr lvl="2">
              <a:spcBef>
                <a:spcPts val="0"/>
              </a:spcBef>
              <a:buSzPts val="2400"/>
              <a:buNone/>
              <a:defRPr/>
            </a:lvl3pPr>
            <a:lvl4pPr lvl="3">
              <a:spcBef>
                <a:spcPts val="0"/>
              </a:spcBef>
              <a:buSzPts val="2400"/>
              <a:buNone/>
              <a:defRPr/>
            </a:lvl4pPr>
            <a:lvl5pPr lvl="4">
              <a:spcBef>
                <a:spcPts val="0"/>
              </a:spcBef>
              <a:buSzPts val="2400"/>
              <a:buNone/>
              <a:defRPr/>
            </a:lvl5pPr>
            <a:lvl6pPr lvl="5">
              <a:spcBef>
                <a:spcPts val="0"/>
              </a:spcBef>
              <a:buSzPts val="2400"/>
              <a:buNone/>
              <a:defRPr/>
            </a:lvl6pPr>
            <a:lvl7pPr lvl="6">
              <a:spcBef>
                <a:spcPts val="0"/>
              </a:spcBef>
              <a:buSzPts val="2400"/>
              <a:buNone/>
              <a:defRPr/>
            </a:lvl7pPr>
            <a:lvl8pPr lvl="7">
              <a:spcBef>
                <a:spcPts val="0"/>
              </a:spcBef>
              <a:buSzPts val="2400"/>
              <a:buNone/>
              <a:defRPr/>
            </a:lvl8pPr>
            <a:lvl9pPr lvl="8">
              <a:spcBef>
                <a:spcPts val="0"/>
              </a:spcBef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▪"/>
              <a:defRPr sz="1100"/>
            </a:lvl1pPr>
            <a:lvl2pPr lvl="1">
              <a:spcBef>
                <a:spcPts val="0"/>
              </a:spcBef>
              <a:buSzPts val="1100"/>
              <a:buChar char="-"/>
              <a:defRPr sz="1100"/>
            </a:lvl2pPr>
            <a:lvl3pPr lvl="2">
              <a:spcBef>
                <a:spcPts val="0"/>
              </a:spcBef>
              <a:buSzPts val="1100"/>
              <a:buChar char="-"/>
              <a:defRPr sz="1100"/>
            </a:lvl3pPr>
            <a:lvl4pPr lvl="3">
              <a:spcBef>
                <a:spcPts val="0"/>
              </a:spcBef>
              <a:buSzPts val="1100"/>
              <a:buChar char="-"/>
              <a:defRPr sz="1100"/>
            </a:lvl4pPr>
            <a:lvl5pPr lvl="4">
              <a:spcBef>
                <a:spcPts val="0"/>
              </a:spcBef>
              <a:buSzPts val="1100"/>
              <a:buChar char="-"/>
              <a:defRPr sz="1100"/>
            </a:lvl5pPr>
            <a:lvl6pPr lvl="5">
              <a:spcBef>
                <a:spcPts val="0"/>
              </a:spcBef>
              <a:buSzPts val="1100"/>
              <a:buChar char="-"/>
              <a:defRPr sz="1100"/>
            </a:lvl6pPr>
            <a:lvl7pPr lvl="6">
              <a:spcBef>
                <a:spcPts val="0"/>
              </a:spcBef>
              <a:buSzPts val="1100"/>
              <a:buChar char="-"/>
              <a:defRPr sz="1100"/>
            </a:lvl7pPr>
            <a:lvl8pPr lvl="7">
              <a:spcBef>
                <a:spcPts val="0"/>
              </a:spcBef>
              <a:buSzPts val="1100"/>
              <a:buChar char="-"/>
              <a:defRPr sz="1100"/>
            </a:lvl8pPr>
            <a:lvl9pPr lvl="8">
              <a:spcBef>
                <a:spcPts val="0"/>
              </a:spcBef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▪"/>
              <a:defRPr sz="1100"/>
            </a:lvl1pPr>
            <a:lvl2pPr lvl="1">
              <a:spcBef>
                <a:spcPts val="0"/>
              </a:spcBef>
              <a:buSzPts val="1100"/>
              <a:buChar char="-"/>
              <a:defRPr sz="1100"/>
            </a:lvl2pPr>
            <a:lvl3pPr lvl="2">
              <a:spcBef>
                <a:spcPts val="0"/>
              </a:spcBef>
              <a:buSzPts val="1100"/>
              <a:buChar char="-"/>
              <a:defRPr sz="1100"/>
            </a:lvl3pPr>
            <a:lvl4pPr lvl="3">
              <a:spcBef>
                <a:spcPts val="0"/>
              </a:spcBef>
              <a:buSzPts val="1100"/>
              <a:buChar char="-"/>
              <a:defRPr sz="1100"/>
            </a:lvl4pPr>
            <a:lvl5pPr lvl="4">
              <a:spcBef>
                <a:spcPts val="0"/>
              </a:spcBef>
              <a:buSzPts val="1100"/>
              <a:buChar char="-"/>
              <a:defRPr sz="1100"/>
            </a:lvl5pPr>
            <a:lvl6pPr lvl="5">
              <a:spcBef>
                <a:spcPts val="0"/>
              </a:spcBef>
              <a:buSzPts val="1100"/>
              <a:buChar char="-"/>
              <a:defRPr sz="1100"/>
            </a:lvl6pPr>
            <a:lvl7pPr lvl="6">
              <a:spcBef>
                <a:spcPts val="0"/>
              </a:spcBef>
              <a:buSzPts val="1100"/>
              <a:buChar char="-"/>
              <a:defRPr sz="1100"/>
            </a:lvl7pPr>
            <a:lvl8pPr lvl="7">
              <a:spcBef>
                <a:spcPts val="0"/>
              </a:spcBef>
              <a:buSzPts val="1100"/>
              <a:buChar char="-"/>
              <a:defRPr sz="1100"/>
            </a:lvl8pPr>
            <a:lvl9pPr lvl="8">
              <a:spcBef>
                <a:spcPts val="0"/>
              </a:spcBef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400"/>
              <a:buNone/>
              <a:defRPr/>
            </a:lvl1pPr>
            <a:lvl2pPr lvl="1" rtl="0">
              <a:spcBef>
                <a:spcPts val="0"/>
              </a:spcBef>
              <a:buSzPts val="2400"/>
              <a:buNone/>
              <a:defRPr/>
            </a:lvl2pPr>
            <a:lvl3pPr lvl="2" rtl="0">
              <a:spcBef>
                <a:spcPts val="0"/>
              </a:spcBef>
              <a:buSzPts val="2400"/>
              <a:buNone/>
              <a:defRPr/>
            </a:lvl3pPr>
            <a:lvl4pPr lvl="3" rtl="0">
              <a:spcBef>
                <a:spcPts val="0"/>
              </a:spcBef>
              <a:buSzPts val="2400"/>
              <a:buNone/>
              <a:defRPr/>
            </a:lvl4pPr>
            <a:lvl5pPr lvl="4" rtl="0">
              <a:spcBef>
                <a:spcPts val="0"/>
              </a:spcBef>
              <a:buSzPts val="2400"/>
              <a:buNone/>
              <a:defRPr/>
            </a:lvl5pPr>
            <a:lvl6pPr lvl="5" rtl="0">
              <a:spcBef>
                <a:spcPts val="0"/>
              </a:spcBef>
              <a:buSzPts val="2400"/>
              <a:buNone/>
              <a:defRPr/>
            </a:lvl6pPr>
            <a:lvl7pPr lvl="6" rtl="0">
              <a:spcBef>
                <a:spcPts val="0"/>
              </a:spcBef>
              <a:buSzPts val="2400"/>
              <a:buNone/>
              <a:defRPr/>
            </a:lvl7pPr>
            <a:lvl8pPr lvl="7" rtl="0">
              <a:spcBef>
                <a:spcPts val="0"/>
              </a:spcBef>
              <a:buSzPts val="2400"/>
              <a:buNone/>
              <a:defRPr/>
            </a:lvl8pPr>
            <a:lvl9pPr lvl="8" rtl="0">
              <a:spcBef>
                <a:spcPts val="0"/>
              </a:spcBef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900"/>
              <a:buChar char="▪"/>
              <a:defRPr sz="900"/>
            </a:lvl1pPr>
            <a:lvl2pPr lvl="1" rtl="0">
              <a:spcBef>
                <a:spcPts val="0"/>
              </a:spcBef>
              <a:buSzPts val="900"/>
              <a:buChar char="-"/>
              <a:defRPr sz="900"/>
            </a:lvl2pPr>
            <a:lvl3pPr lvl="2" rtl="0">
              <a:spcBef>
                <a:spcPts val="0"/>
              </a:spcBef>
              <a:buSzPts val="900"/>
              <a:buChar char="-"/>
              <a:defRPr sz="900"/>
            </a:lvl3pPr>
            <a:lvl4pPr lvl="3" rtl="0">
              <a:spcBef>
                <a:spcPts val="0"/>
              </a:spcBef>
              <a:buSzPts val="900"/>
              <a:buChar char="-"/>
              <a:defRPr sz="900"/>
            </a:lvl4pPr>
            <a:lvl5pPr lvl="4" rtl="0">
              <a:spcBef>
                <a:spcPts val="0"/>
              </a:spcBef>
              <a:buSzPts val="900"/>
              <a:buChar char="-"/>
              <a:defRPr sz="900"/>
            </a:lvl5pPr>
            <a:lvl6pPr lvl="5" rtl="0">
              <a:spcBef>
                <a:spcPts val="0"/>
              </a:spcBef>
              <a:buSzPts val="900"/>
              <a:buChar char="-"/>
              <a:defRPr sz="900"/>
            </a:lvl6pPr>
            <a:lvl7pPr lvl="6" rtl="0">
              <a:spcBef>
                <a:spcPts val="0"/>
              </a:spcBef>
              <a:buSzPts val="900"/>
              <a:buChar char="-"/>
              <a:defRPr sz="900"/>
            </a:lvl7pPr>
            <a:lvl8pPr lvl="7" rtl="0">
              <a:spcBef>
                <a:spcPts val="0"/>
              </a:spcBef>
              <a:buSzPts val="900"/>
              <a:buChar char="-"/>
              <a:defRPr sz="900"/>
            </a:lvl8pPr>
            <a:lvl9pPr lvl="8" rtl="0">
              <a:spcBef>
                <a:spcPts val="0"/>
              </a:spcBef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900"/>
              <a:buChar char="▪"/>
              <a:defRPr sz="900"/>
            </a:lvl1pPr>
            <a:lvl2pPr lvl="1" rtl="0">
              <a:spcBef>
                <a:spcPts val="0"/>
              </a:spcBef>
              <a:buSzPts val="900"/>
              <a:buChar char="-"/>
              <a:defRPr sz="900"/>
            </a:lvl2pPr>
            <a:lvl3pPr lvl="2" rtl="0">
              <a:spcBef>
                <a:spcPts val="0"/>
              </a:spcBef>
              <a:buSzPts val="900"/>
              <a:buChar char="-"/>
              <a:defRPr sz="900"/>
            </a:lvl3pPr>
            <a:lvl4pPr lvl="3" rtl="0">
              <a:spcBef>
                <a:spcPts val="0"/>
              </a:spcBef>
              <a:buSzPts val="900"/>
              <a:buChar char="-"/>
              <a:defRPr sz="900"/>
            </a:lvl4pPr>
            <a:lvl5pPr lvl="4" rtl="0">
              <a:spcBef>
                <a:spcPts val="0"/>
              </a:spcBef>
              <a:buSzPts val="900"/>
              <a:buChar char="-"/>
              <a:defRPr sz="900"/>
            </a:lvl5pPr>
            <a:lvl6pPr lvl="5" rtl="0">
              <a:spcBef>
                <a:spcPts val="0"/>
              </a:spcBef>
              <a:buSzPts val="900"/>
              <a:buChar char="-"/>
              <a:defRPr sz="900"/>
            </a:lvl6pPr>
            <a:lvl7pPr lvl="6" rtl="0">
              <a:spcBef>
                <a:spcPts val="0"/>
              </a:spcBef>
              <a:buSzPts val="900"/>
              <a:buChar char="-"/>
              <a:defRPr sz="900"/>
            </a:lvl7pPr>
            <a:lvl8pPr lvl="7" rtl="0">
              <a:spcBef>
                <a:spcPts val="0"/>
              </a:spcBef>
              <a:buSzPts val="900"/>
              <a:buChar char="-"/>
              <a:defRPr sz="900"/>
            </a:lvl8pPr>
            <a:lvl9pPr lvl="8" rtl="0">
              <a:spcBef>
                <a:spcPts val="0"/>
              </a:spcBef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900"/>
              <a:buChar char="▪"/>
              <a:defRPr sz="900"/>
            </a:lvl1pPr>
            <a:lvl2pPr lvl="1" rtl="0">
              <a:spcBef>
                <a:spcPts val="0"/>
              </a:spcBef>
              <a:buSzPts val="900"/>
              <a:buChar char="-"/>
              <a:defRPr sz="900"/>
            </a:lvl2pPr>
            <a:lvl3pPr lvl="2" rtl="0">
              <a:spcBef>
                <a:spcPts val="0"/>
              </a:spcBef>
              <a:buSzPts val="900"/>
              <a:buChar char="-"/>
              <a:defRPr sz="900"/>
            </a:lvl3pPr>
            <a:lvl4pPr lvl="3" rtl="0">
              <a:spcBef>
                <a:spcPts val="0"/>
              </a:spcBef>
              <a:buSzPts val="900"/>
              <a:buChar char="-"/>
              <a:defRPr sz="900"/>
            </a:lvl4pPr>
            <a:lvl5pPr lvl="4" rtl="0">
              <a:spcBef>
                <a:spcPts val="0"/>
              </a:spcBef>
              <a:buSzPts val="900"/>
              <a:buChar char="-"/>
              <a:defRPr sz="900"/>
            </a:lvl5pPr>
            <a:lvl6pPr lvl="5" rtl="0">
              <a:spcBef>
                <a:spcPts val="0"/>
              </a:spcBef>
              <a:buSzPts val="900"/>
              <a:buChar char="-"/>
              <a:defRPr sz="900"/>
            </a:lvl6pPr>
            <a:lvl7pPr lvl="6" rtl="0">
              <a:spcBef>
                <a:spcPts val="0"/>
              </a:spcBef>
              <a:buSzPts val="900"/>
              <a:buChar char="-"/>
              <a:defRPr sz="900"/>
            </a:lvl7pPr>
            <a:lvl8pPr lvl="7" rtl="0">
              <a:spcBef>
                <a:spcPts val="0"/>
              </a:spcBef>
              <a:buSzPts val="900"/>
              <a:buChar char="-"/>
              <a:defRPr sz="900"/>
            </a:lvl8pPr>
            <a:lvl9pPr lvl="8" rtl="0">
              <a:spcBef>
                <a:spcPts val="0"/>
              </a:spcBef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lang="en" sz="1000">
              <a:solidFill>
                <a:srgbClr val="CCCCC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60" r:id="rId9"/>
    <p:sldLayoutId id="2147483662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5000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448147" y="639931"/>
            <a:ext cx="3636600" cy="225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sz="3200" dirty="0"/>
              <a:t>СТАНДАРТИЗАЦИЯ УСЛУГ СО НКО</a:t>
            </a:r>
            <a:endParaRPr lang="en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467700" y="39325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>
                <a:latin typeface="Nunito Sans" charset="0"/>
                <a:ea typeface="Nunito Sans" charset="0"/>
                <a:cs typeface="Nunito Sans" charset="0"/>
              </a:rPr>
              <a:t>А. Н. Селищева, директор УМЦ </a:t>
            </a:r>
          </a:p>
          <a:p>
            <a:pPr algn="r"/>
            <a:r>
              <a:rPr lang="ru-RU" i="1" dirty="0">
                <a:latin typeface="Nunito Sans" charset="0"/>
                <a:ea typeface="Nunito Sans" charset="0"/>
                <a:cs typeface="Nunito Sans" charset="0"/>
              </a:rPr>
              <a:t>АНО ДПО Региональный </a:t>
            </a:r>
            <a:r>
              <a:rPr lang="ru-RU" i="1" dirty="0" smtClean="0">
                <a:latin typeface="Nunito Sans" charset="0"/>
                <a:ea typeface="Nunito Sans" charset="0"/>
                <a:cs typeface="Nunito Sans" charset="0"/>
              </a:rPr>
              <a:t>центр </a:t>
            </a:r>
            <a:r>
              <a:rPr lang="ru-RU" i="1" dirty="0">
                <a:latin typeface="Nunito Sans" charset="0"/>
                <a:ea typeface="Nunito Sans" charset="0"/>
                <a:cs typeface="Nunito Sans" charset="0"/>
              </a:rPr>
              <a:t>«ВЕКТОР» </a:t>
            </a:r>
            <a:endParaRPr lang="ru-RU" i="1" dirty="0" smtClean="0">
              <a:latin typeface="Nunito Sans" charset="0"/>
              <a:ea typeface="Nunito Sans" charset="0"/>
              <a:cs typeface="Nunito Sans" charset="0"/>
            </a:endParaRPr>
          </a:p>
          <a:p>
            <a:pPr algn="r"/>
            <a:r>
              <a:rPr lang="ru-RU" i="1" dirty="0" smtClean="0">
                <a:latin typeface="Nunito Sans" charset="0"/>
                <a:ea typeface="Nunito Sans" charset="0"/>
                <a:cs typeface="Nunito Sans" charset="0"/>
              </a:rPr>
              <a:t>г</a:t>
            </a:r>
            <a:r>
              <a:rPr lang="ru-RU" i="1" dirty="0">
                <a:latin typeface="Nunito Sans" charset="0"/>
                <a:ea typeface="Nunito Sans" charset="0"/>
                <a:cs typeface="Nunito Sans" charset="0"/>
              </a:rPr>
              <a:t>. </a:t>
            </a:r>
            <a:r>
              <a:rPr lang="ru-RU" i="1" dirty="0" smtClean="0">
                <a:latin typeface="Nunito Sans" charset="0"/>
                <a:ea typeface="Nunito Sans" charset="0"/>
                <a:cs typeface="Nunito Sans" charset="0"/>
              </a:rPr>
              <a:t>Пермь</a:t>
            </a:r>
            <a:endParaRPr lang="ru-RU" i="1" dirty="0">
              <a:latin typeface="Nunito Sans" charset="0"/>
              <a:ea typeface="Nunito Sans" charset="0"/>
              <a:cs typeface="Nunito Sans" charset="0"/>
            </a:endParaRPr>
          </a:p>
          <a:p>
            <a:endParaRPr lang="ru-RU" i="1" dirty="0">
              <a:latin typeface="Nunito Sans" charset="0"/>
              <a:ea typeface="Nunito Sans" charset="0"/>
              <a:cs typeface="Nunito Sans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59" y="3268301"/>
            <a:ext cx="893300" cy="6642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71750" cy="3981000"/>
          </a:xfrm>
        </p:spPr>
        <p:txBody>
          <a:bodyPr>
            <a:normAutofit/>
          </a:bodyPr>
          <a:lstStyle/>
          <a:p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Механизмы доступа</a:t>
            </a:r>
            <a:b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endParaRPr lang="ru-RU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13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10</a:t>
            </a:r>
            <a:endParaRPr lang="en" dirty="0"/>
          </a:p>
        </p:txBody>
      </p:sp>
      <p:sp>
        <p:nvSpPr>
          <p:cNvPr id="14" name="Shape 346"/>
          <p:cNvSpPr txBox="1">
            <a:spLocks/>
          </p:cNvSpPr>
          <p:nvPr/>
        </p:nvSpPr>
        <p:spPr>
          <a:xfrm>
            <a:off x="2686133" y="589998"/>
            <a:ext cx="5058000" cy="1268700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Субсидии на оказание услуг (во всех отраслях социальной сферы)</a:t>
            </a:r>
          </a:p>
        </p:txBody>
      </p:sp>
      <p:sp>
        <p:nvSpPr>
          <p:cNvPr id="15" name="Shape 347"/>
          <p:cNvSpPr txBox="1">
            <a:spLocks/>
          </p:cNvSpPr>
          <p:nvPr/>
        </p:nvSpPr>
        <p:spPr>
          <a:xfrm>
            <a:off x="2686133" y="2458107"/>
            <a:ext cx="5058000" cy="1900339"/>
          </a:xfrm>
          <a:prstGeom prst="rect">
            <a:avLst/>
          </a:prstGeom>
          <a:solidFill>
            <a:srgbClr val="ED003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Субсидии </a:t>
            </a:r>
            <a:r>
              <a:rPr lang="ru-RU" dirty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на компенсации затрат поставщикам социальных услуг, не участвующим в исполнении </a:t>
            </a:r>
            <a:r>
              <a:rPr lang="ru-RU" dirty="0" err="1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госзадания</a:t>
            </a:r>
            <a:r>
              <a:rPr lang="ru-RU" dirty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 (только в сфере социального обслуживания)</a:t>
            </a:r>
          </a:p>
        </p:txBody>
      </p:sp>
      <p:sp>
        <p:nvSpPr>
          <p:cNvPr id="16" name="Shape 348"/>
          <p:cNvSpPr/>
          <p:nvPr/>
        </p:nvSpPr>
        <p:spPr>
          <a:xfrm>
            <a:off x="6929115" y="894547"/>
            <a:ext cx="539172" cy="568452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" name="Shape 349"/>
          <p:cNvGrpSpPr/>
          <p:nvPr/>
        </p:nvGrpSpPr>
        <p:grpSpPr>
          <a:xfrm>
            <a:off x="6886043" y="2689027"/>
            <a:ext cx="582244" cy="547800"/>
            <a:chOff x="5972700" y="2330200"/>
            <a:chExt cx="411625" cy="387275"/>
          </a:xfrm>
        </p:grpSpPr>
        <p:sp>
          <p:nvSpPr>
            <p:cNvPr id="18" name="Shape 35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35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139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2" y="26860"/>
            <a:ext cx="2550518" cy="3981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НАЦИОНАЛЬНАЯ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СТРАТЕГИЯ ДЕЙСТВИЙ В ИНТЕРЕСАХ ДЕТЕЙ НА 2012-2017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endParaRPr lang="ru-RU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781078" y="408050"/>
            <a:ext cx="5413295" cy="398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Повышение доступности услуг для семей с детьми за счет </a:t>
            </a:r>
            <a:r>
              <a:rPr lang="ru-RU" sz="1800" dirty="0" smtClean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активного развития и поддержки сектора профильных некоммерческих организаций</a:t>
            </a:r>
          </a:p>
          <a:p>
            <a:pPr>
              <a:defRPr/>
            </a:pPr>
            <a:endParaRPr lang="ru-RU" sz="18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Разработка и нормативное закрепление </a:t>
            </a:r>
            <a:r>
              <a:rPr lang="ru-RU" sz="1800" dirty="0" smtClean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стандартов оказания специализированных профилактических услуг</a:t>
            </a:r>
            <a:r>
              <a:rPr lang="ru-RU" sz="1800" dirty="0" smtClean="0">
                <a:solidFill>
                  <a:srgbClr val="002060"/>
                </a:solidFill>
                <a:latin typeface="Oswald Light" charset="0"/>
                <a:ea typeface="Oswald Light" charset="0"/>
                <a:cs typeface="Oswald Light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по предотвращению жестокого обращения с детьми, преодолению семейного неблагополучия и социального сиротства</a:t>
            </a:r>
          </a:p>
          <a:p>
            <a:endParaRPr lang="ru-RU" dirty="0"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8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11</a:t>
            </a:r>
            <a:endParaRPr lang="en" dirty="0"/>
          </a:p>
        </p:txBody>
      </p:sp>
      <p:sp>
        <p:nvSpPr>
          <p:cNvPr id="9" name="Shape 188"/>
          <p:cNvSpPr/>
          <p:nvPr/>
        </p:nvSpPr>
        <p:spPr>
          <a:xfrm rot="729144">
            <a:off x="4804984" y="3670561"/>
            <a:ext cx="916334" cy="85772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6703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10" name="Shape 189"/>
          <p:cNvSpPr/>
          <p:nvPr/>
        </p:nvSpPr>
        <p:spPr>
          <a:xfrm rot="-773137" flipH="1">
            <a:off x="5224517" y="3441657"/>
            <a:ext cx="992801" cy="92905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A400">
              <a:alpha val="71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00BC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97180" y="1704600"/>
            <a:ext cx="8355330" cy="27147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000" i="0" dirty="0" smtClean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Система социального обслуживания включает в себя:</a:t>
            </a:r>
          </a:p>
          <a:p>
            <a:pPr>
              <a:buNone/>
              <a:defRPr/>
            </a:pPr>
            <a:r>
              <a:rPr lang="ru-RU" sz="2000" i="0" dirty="0" smtClean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…</a:t>
            </a:r>
          </a:p>
          <a:p>
            <a:pPr>
              <a:buNone/>
              <a:defRPr/>
            </a:pPr>
            <a:r>
              <a:rPr lang="ru-RU" sz="2000" i="0" dirty="0" smtClean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5) негосударственные (коммерческие и некоммерческие) организации социального обслуживания, в том числе </a:t>
            </a:r>
            <a:r>
              <a:rPr lang="ru-RU" sz="2000" i="0" dirty="0" smtClean="0">
                <a:solidFill>
                  <a:srgbClr val="FF0000"/>
                </a:solidFill>
                <a:latin typeface="Oswald" charset="0"/>
                <a:ea typeface="Oswald" charset="0"/>
                <a:cs typeface="Oswald" charset="0"/>
              </a:rPr>
              <a:t>социально ориентированные некоммерческие организации, предоставляющие социальные услуги;</a:t>
            </a:r>
          </a:p>
          <a:p>
            <a:pPr>
              <a:buNone/>
              <a:defRPr/>
            </a:pPr>
            <a:endParaRPr lang="ru-RU" sz="2000" i="0" dirty="0">
              <a:solidFill>
                <a:srgbClr val="002060"/>
              </a:solidFill>
              <a:latin typeface="Oswald" charset="0"/>
              <a:ea typeface="Oswald" charset="0"/>
              <a:cs typeface="Oswald" charset="0"/>
            </a:endParaRPr>
          </a:p>
          <a:p>
            <a:pPr>
              <a:buNone/>
              <a:defRPr/>
            </a:pPr>
            <a:r>
              <a:rPr lang="ru-RU" sz="2000" i="0" dirty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(статья 5)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4320" y="697230"/>
            <a:ext cx="8869680" cy="52578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ЗАКОН «ОБ ОСНОВАХ СОЦИАЛЬНОГО ОБСЛУЖИВАНИЯ ГРАЖДАН»</a:t>
            </a:r>
            <a:endParaRPr lang="ru-RU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12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1687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417220" y="1704600"/>
            <a:ext cx="8309610" cy="27147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000" i="0" dirty="0" smtClean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К полномочиям органов государственной власти субъектов Российской Федерации в сфере социального обслуживания относятся:</a:t>
            </a:r>
          </a:p>
          <a:p>
            <a:pPr>
              <a:buNone/>
              <a:defRPr/>
            </a:pPr>
            <a:r>
              <a:rPr lang="ru-RU" sz="2000" i="0" dirty="0" smtClean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…</a:t>
            </a:r>
            <a:endParaRPr lang="ru-RU" sz="2000" i="0" dirty="0" smtClean="0">
              <a:solidFill>
                <a:schemeClr val="tx1"/>
              </a:solidFill>
              <a:latin typeface="Oswald" charset="0"/>
              <a:ea typeface="Oswald" charset="0"/>
              <a:cs typeface="Oswald" charset="0"/>
            </a:endParaRPr>
          </a:p>
          <a:p>
            <a:pPr>
              <a:buNone/>
              <a:defRPr/>
            </a:pPr>
            <a:r>
              <a:rPr lang="ru-RU" sz="2000" i="0" dirty="0" smtClean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21) разработка и реализация мероприятий </a:t>
            </a:r>
            <a:r>
              <a:rPr lang="ru-RU" sz="2000" i="0" dirty="0" smtClean="0">
                <a:solidFill>
                  <a:srgbClr val="FF0000"/>
                </a:solidFill>
                <a:latin typeface="Oswald" charset="0"/>
                <a:ea typeface="Oswald" charset="0"/>
                <a:cs typeface="Oswald" charset="0"/>
              </a:rPr>
              <a:t>по формированию и развитию рынка социальных услуг,</a:t>
            </a:r>
            <a:r>
              <a:rPr lang="ru-RU" sz="2000" i="0" dirty="0" smtClean="0">
                <a:solidFill>
                  <a:srgbClr val="002060"/>
                </a:solidFill>
                <a:latin typeface="Oswald" charset="0"/>
                <a:ea typeface="Oswald" charset="0"/>
                <a:cs typeface="Oswald" charset="0"/>
              </a:rPr>
              <a:t> в том числе </a:t>
            </a:r>
            <a:r>
              <a:rPr lang="ru-RU" sz="2000" i="0" dirty="0" smtClean="0">
                <a:solidFill>
                  <a:srgbClr val="FF0000"/>
                </a:solidFill>
                <a:latin typeface="Oswald" charset="0"/>
                <a:ea typeface="Oswald" charset="0"/>
                <a:cs typeface="Oswald" charset="0"/>
              </a:rPr>
              <a:t>по развитию негосударственных организаций социального обслуживания;</a:t>
            </a:r>
          </a:p>
          <a:p>
            <a:pPr>
              <a:buNone/>
              <a:defRPr/>
            </a:pPr>
            <a:endParaRPr lang="ru-RU" sz="2000" i="0" dirty="0" smtClean="0">
              <a:solidFill>
                <a:srgbClr val="FF0000"/>
              </a:solidFill>
              <a:latin typeface="Oswald" charset="0"/>
              <a:ea typeface="Oswald" charset="0"/>
              <a:cs typeface="Oswald" charset="0"/>
            </a:endParaRPr>
          </a:p>
          <a:p>
            <a:pPr>
              <a:buNone/>
              <a:defRPr/>
            </a:pPr>
            <a:r>
              <a:rPr lang="ru-RU" sz="2000" i="0" dirty="0" smtClean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(статья 8)</a:t>
            </a:r>
          </a:p>
          <a:p>
            <a:pPr>
              <a:buNone/>
            </a:pPr>
            <a:endParaRPr lang="ru-RU" sz="2000" i="0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4320" y="359428"/>
            <a:ext cx="8961120" cy="9435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ЗАКОН «ОБ ОСНОВАХ СОЦИАЛЬНОГО ОБСЛУЖИВАНИЯ ГРАЖДАН»</a:t>
            </a:r>
            <a:b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endParaRPr lang="ru-RU" sz="2700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13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7956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31495" y="1476000"/>
            <a:ext cx="8401025" cy="2714700"/>
          </a:xfrm>
        </p:spPr>
        <p:txBody>
          <a:bodyPr>
            <a:noAutofit/>
          </a:bodyPr>
          <a:lstStyle/>
          <a:p>
            <a:r>
              <a:rPr lang="ru-RU" sz="2000" i="0" dirty="0" smtClean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Финансовое обеспечение</a:t>
            </a:r>
            <a:r>
              <a:rPr lang="ru-RU" sz="2000" i="0" dirty="0" smtClean="0">
                <a:solidFill>
                  <a:srgbClr val="002060"/>
                </a:solidFill>
                <a:latin typeface="Oswald Light" charset="0"/>
                <a:ea typeface="Oswald Light" charset="0"/>
                <a:cs typeface="Oswald Light" charset="0"/>
              </a:rPr>
              <a:t> </a:t>
            </a:r>
            <a:r>
              <a:rPr lang="ru-RU" sz="2000" i="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предоставления социальных услуг… предоставляющими социальные услуги социально ориентированными некоммерческими организациями осуществляется путем</a:t>
            </a:r>
            <a:r>
              <a:rPr lang="ru-RU" sz="2000" i="0" dirty="0" smtClean="0">
                <a:solidFill>
                  <a:srgbClr val="002060"/>
                </a:solidFill>
                <a:latin typeface="Oswald Light" charset="0"/>
                <a:ea typeface="Oswald Light" charset="0"/>
                <a:cs typeface="Oswald Light" charset="0"/>
              </a:rPr>
              <a:t> </a:t>
            </a:r>
            <a:r>
              <a:rPr lang="ru-RU" sz="2000" i="0" dirty="0" smtClean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предоставления субсидий</a:t>
            </a:r>
            <a:r>
              <a:rPr lang="ru-RU" sz="2000" i="0" dirty="0" smtClean="0">
                <a:solidFill>
                  <a:srgbClr val="002060"/>
                </a:solidFill>
                <a:latin typeface="Oswald Light" charset="0"/>
                <a:ea typeface="Oswald Light" charset="0"/>
                <a:cs typeface="Oswald Light" charset="0"/>
              </a:rPr>
              <a:t> </a:t>
            </a:r>
            <a:r>
              <a:rPr lang="ru-RU" sz="2000" i="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из соответствующего бюджета бюджетной системы Российской Федерации в соответствии с бюджетным законодательством Российской Федерации,</a:t>
            </a:r>
            <a:r>
              <a:rPr lang="ru-RU" sz="2000" i="0" dirty="0" smtClean="0">
                <a:solidFill>
                  <a:srgbClr val="002060"/>
                </a:solidFill>
                <a:latin typeface="Oswald Light" charset="0"/>
                <a:ea typeface="Oswald Light" charset="0"/>
                <a:cs typeface="Oswald Light" charset="0"/>
              </a:rPr>
              <a:t> </a:t>
            </a:r>
            <a:r>
              <a:rPr lang="ru-RU" sz="2000" i="0" dirty="0" smtClean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проведения закупок</a:t>
            </a:r>
            <a:r>
              <a:rPr lang="ru-RU" sz="2000" i="0" dirty="0" smtClean="0">
                <a:solidFill>
                  <a:srgbClr val="002060"/>
                </a:solidFill>
                <a:latin typeface="Oswald Light" charset="0"/>
                <a:ea typeface="Oswald Light" charset="0"/>
                <a:cs typeface="Oswald Light" charset="0"/>
              </a:rPr>
              <a:t> </a:t>
            </a:r>
            <a:r>
              <a:rPr lang="ru-RU" sz="2000" i="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социальных услуг в соответствии с законодательством Российской Федерации о контрактной системе в сфере закупок товаров, работ, услуг для обеспечения государственных и муниципальных нужд, а также</a:t>
            </a:r>
            <a:r>
              <a:rPr lang="ru-RU" sz="2000" i="0" dirty="0" smtClean="0">
                <a:solidFill>
                  <a:srgbClr val="002060"/>
                </a:solidFill>
                <a:latin typeface="Oswald Light" charset="0"/>
                <a:ea typeface="Oswald Light" charset="0"/>
                <a:cs typeface="Oswald Light" charset="0"/>
              </a:rPr>
              <a:t> </a:t>
            </a:r>
            <a:r>
              <a:rPr lang="ru-RU" sz="2000" i="0" dirty="0" smtClean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за счет средств получателей</a:t>
            </a:r>
            <a:r>
              <a:rPr lang="ru-RU" sz="2000" i="0" dirty="0" smtClean="0">
                <a:solidFill>
                  <a:srgbClr val="002060"/>
                </a:solidFill>
                <a:latin typeface="Oswald Light" charset="0"/>
                <a:ea typeface="Oswald Light" charset="0"/>
                <a:cs typeface="Oswald Light" charset="0"/>
              </a:rPr>
              <a:t> </a:t>
            </a:r>
            <a:r>
              <a:rPr lang="ru-RU" sz="2000" i="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социальных услуг при предоставлении социальных услуг за плату или частичную плату (статья 30)</a:t>
            </a:r>
          </a:p>
          <a:p>
            <a:endParaRPr lang="ru-RU" sz="1800" i="0" dirty="0"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1495" y="690563"/>
            <a:ext cx="8812505" cy="47529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ЗАКОН «ОБ ОСНОВАХ СОЦИАЛЬНОГО ОБСЛУЖИВАНИЯ ГРАЖДАН»</a:t>
            </a:r>
            <a:endParaRPr lang="ru-RU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14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8274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94360" y="1704600"/>
            <a:ext cx="8126730" cy="2714700"/>
          </a:xfrm>
        </p:spPr>
        <p:txBody>
          <a:bodyPr/>
          <a:lstStyle/>
          <a:p>
            <a:pPr>
              <a:buNone/>
              <a:defRPr/>
            </a:pPr>
            <a:r>
              <a:rPr lang="ru-RU" i="0" dirty="0" smtClean="0">
                <a:solidFill>
                  <a:srgbClr val="FF0000"/>
                </a:solidFill>
                <a:latin typeface="Oswald" charset="0"/>
                <a:ea typeface="Oswald" charset="0"/>
                <a:cs typeface="Oswald" charset="0"/>
              </a:rPr>
              <a:t>Стандарт социальной услуги</a:t>
            </a:r>
            <a:r>
              <a:rPr lang="ru-RU" i="0" dirty="0" smtClean="0">
                <a:solidFill>
                  <a:srgbClr val="002060"/>
                </a:solidFill>
                <a:latin typeface="Oswald" charset="0"/>
                <a:ea typeface="Oswald" charset="0"/>
                <a:cs typeface="Oswald" charset="0"/>
              </a:rPr>
              <a:t> - </a:t>
            </a:r>
            <a:r>
              <a:rPr lang="ru-RU" i="0" dirty="0" smtClean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основные требования к объему, периодичности и качеству предоставления социальной услуги получателю социальной услуги, установленные по видам социальных услуг</a:t>
            </a:r>
          </a:p>
          <a:p>
            <a:pPr>
              <a:buNone/>
              <a:defRPr/>
            </a:pPr>
            <a:endParaRPr lang="ru-RU" i="0" dirty="0" smtClean="0">
              <a:solidFill>
                <a:schemeClr val="tx1"/>
              </a:solidFill>
              <a:latin typeface="Oswald" charset="0"/>
              <a:ea typeface="Oswald" charset="0"/>
              <a:cs typeface="Oswald" charset="0"/>
            </a:endParaRPr>
          </a:p>
          <a:p>
            <a:pPr>
              <a:buNone/>
              <a:defRPr/>
            </a:pPr>
            <a:r>
              <a:rPr lang="ru-RU" i="0" dirty="0" smtClean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 </a:t>
            </a:r>
            <a:r>
              <a:rPr lang="ru-RU" i="0" dirty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(статья 3)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54580" y="690563"/>
            <a:ext cx="7486650" cy="578167"/>
          </a:xfrm>
        </p:spPr>
        <p:txBody>
          <a:bodyPr>
            <a:noAutofit/>
          </a:bodyPr>
          <a:lstStyle/>
          <a:p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СТАНДАРТ СОЦИАЛЬНОЙ УСЛУГИ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endParaRPr lang="ru-RU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15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5173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60320" cy="3981000"/>
          </a:xfrm>
        </p:spPr>
        <p:txBody>
          <a:bodyPr>
            <a:normAutofit/>
          </a:bodyPr>
          <a:lstStyle/>
          <a:p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СТАНДАРТ СОЦИАЛЬНОЙ УСЛУГИ</a:t>
            </a:r>
            <a:r>
              <a:rPr lang="ru-RU" sz="2700" dirty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782015" y="289749"/>
            <a:ext cx="5596200" cy="4325379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Стандарт социальной услуги </a:t>
            </a:r>
            <a:r>
              <a:rPr lang="ru-RU" sz="1800" dirty="0" smtClean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включает в себя: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1) описание социальной услуги, в том числе ее объем;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2) сроки предоставления социальной услуги;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3) </a:t>
            </a:r>
            <a:r>
              <a:rPr lang="ru-RU" sz="1800" dirty="0" err="1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подушевой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норматив финансирования социальной услуги;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4) показатели качества и оценку результатов предоставления социальной услуги;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5) условия предоставления социальной услуги, в том числе условия доступности предоставления социальной услуги для инвалидов и других лиц с учетом ограничений их жизнедеятельности;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6) иные необходимые для предоставления социальной услуги положения.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(статья 27 п. 3)</a:t>
            </a:r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grpSp>
        <p:nvGrpSpPr>
          <p:cNvPr id="5" name="Shape 658"/>
          <p:cNvGrpSpPr/>
          <p:nvPr/>
        </p:nvGrpSpPr>
        <p:grpSpPr>
          <a:xfrm>
            <a:off x="8378215" y="289749"/>
            <a:ext cx="435022" cy="323445"/>
            <a:chOff x="5247525" y="3007275"/>
            <a:chExt cx="517575" cy="384825"/>
          </a:xfrm>
        </p:grpSpPr>
        <p:sp>
          <p:nvSpPr>
            <p:cNvPr id="6" name="Shape 65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66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16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41408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60320" cy="3981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РЕКОМЕНДУЕМЫЕ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ЭТАПЫ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ДЛЯ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СО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НКО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endParaRPr lang="ru-RU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674620" y="317064"/>
            <a:ext cx="5882164" cy="4700706"/>
          </a:xfrm>
        </p:spPr>
        <p:txBody>
          <a:bodyPr>
            <a:noAutofit/>
          </a:bodyPr>
          <a:lstStyle/>
          <a:p>
            <a:pPr marL="385763" lvl="2" indent="-385763"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Ознакомиться </a:t>
            </a:r>
            <a:r>
              <a:rPr lang="ru-RU" sz="15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 </a:t>
            </a:r>
            <a:r>
              <a:rPr lang="ru-RU" sz="1500" u="sng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перечнем социальных услуг</a:t>
            </a:r>
            <a:r>
              <a:rPr lang="ru-RU" sz="15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, утвержденным региональным законом, а также </a:t>
            </a:r>
            <a:r>
              <a:rPr lang="ru-RU" sz="1500" u="sng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стандартами услуг</a:t>
            </a:r>
            <a:r>
              <a:rPr lang="ru-RU" sz="15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, входящими в Порядок предоставления социального обслуживания. </a:t>
            </a:r>
          </a:p>
          <a:p>
            <a:pPr marL="385763" indent="-385763">
              <a:buAutoNum type="arabicPeriod" startAt="2"/>
              <a:defRPr/>
            </a:pPr>
            <a:r>
              <a:rPr lang="ru-RU" sz="15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Соответствующая </a:t>
            </a:r>
            <a:r>
              <a:rPr lang="ru-RU" sz="15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информация, как правило, доступна на сайте регионального органа управления в сфере социального обслуживания в разделе «Реализация Федерального закона № 442-ФЗ». Проанализировать деятельность своей организации, оказываемые услуги и найти их соответствие каким-либо из услуг, установленных в указанном выше перечне.</a:t>
            </a:r>
          </a:p>
          <a:p>
            <a:pPr marL="385763" indent="-385763">
              <a:buAutoNum type="arabicPeriod" startAt="2"/>
              <a:defRPr/>
            </a:pPr>
            <a:r>
              <a:rPr lang="ru-RU" sz="15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Проанализировать все финансовые затраты, необходимые для бесперебойного оказания услуг, в финансировании которых организация заинтересована.</a:t>
            </a:r>
          </a:p>
          <a:p>
            <a:pPr marL="385763" indent="-385763">
              <a:buAutoNum type="arabicPeriod" startAt="2"/>
              <a:defRPr/>
            </a:pPr>
            <a:r>
              <a:rPr lang="ru-RU" sz="15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Ознакомиться с установленным в регионе </a:t>
            </a:r>
            <a:r>
              <a:rPr lang="ru-RU" sz="1500" u="sng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порядком определения размера компенсации поставщикам социальных услуг</a:t>
            </a:r>
            <a:r>
              <a:rPr lang="ru-RU" sz="15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, которые включены в реестр поставщиков социальных услуг субъекта Российской Федерации, но не участвуют в выполнении государственного задания (заказа), и установленными </a:t>
            </a:r>
            <a:r>
              <a:rPr lang="ru-RU" sz="1500" u="sng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тарифами</a:t>
            </a:r>
            <a:r>
              <a:rPr lang="ru-RU" sz="15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.</a:t>
            </a:r>
          </a:p>
          <a:p>
            <a:pPr marL="385763" indent="-385763">
              <a:defRPr/>
            </a:pPr>
            <a:endParaRPr lang="ru-RU" sz="15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endParaRPr lang="ru-RU" sz="15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17</a:t>
            </a:r>
            <a:endParaRPr lang="en" dirty="0"/>
          </a:p>
        </p:txBody>
      </p:sp>
      <p:grpSp>
        <p:nvGrpSpPr>
          <p:cNvPr id="6" name="Shape 696"/>
          <p:cNvGrpSpPr/>
          <p:nvPr/>
        </p:nvGrpSpPr>
        <p:grpSpPr>
          <a:xfrm>
            <a:off x="8556784" y="317064"/>
            <a:ext cx="369526" cy="268183"/>
            <a:chOff x="3932350" y="3714775"/>
            <a:chExt cx="439650" cy="319075"/>
          </a:xfrm>
        </p:grpSpPr>
        <p:sp>
          <p:nvSpPr>
            <p:cNvPr id="7" name="Shape 697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98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69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00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701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186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71750" cy="3981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РЕКОМЕНДУЕМЫЕ ЭТАПЫ ДЛЯ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СО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НКО</a:t>
            </a:r>
            <a:endParaRPr lang="ru-RU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743200" y="317064"/>
            <a:ext cx="5783579" cy="3981000"/>
          </a:xfrm>
        </p:spPr>
        <p:txBody>
          <a:bodyPr>
            <a:noAutofit/>
          </a:bodyPr>
          <a:lstStyle/>
          <a:p>
            <a:pPr marL="385763" indent="-385763">
              <a:buAutoNum type="arabicPeriod" startAt="5"/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Определить, имеет ли организация достаточные источники финансирования для оказания услуг, с учетом объема возможных выплат компенсаций из бюджета за оказанные услуги.</a:t>
            </a:r>
          </a:p>
          <a:p>
            <a:pPr marL="385763" indent="-385763">
              <a:buAutoNum type="arabicPeriod" startAt="5"/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Ознакомиться с установленным в регионе </a:t>
            </a:r>
            <a:r>
              <a:rPr lang="ru-RU" sz="1800" u="sng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порядком (порядками) социального обслуживания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и содержащимися в нем </a:t>
            </a:r>
            <a:r>
              <a:rPr lang="ru-RU" sz="1800" u="sng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требованиями к поставщикам социальных услуг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. Определить, соответствует ли организация данным требованиям.</a:t>
            </a:r>
          </a:p>
          <a:p>
            <a:pPr marL="385763" indent="-385763">
              <a:buAutoNum type="arabicPeriod" startAt="5"/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Ознакомиться с установленным в регионе </a:t>
            </a:r>
            <a:r>
              <a:rPr lang="ru-RU" sz="1800" u="sng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порядком ведения реестра поставщиков социальных услуг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. Определить необходимые шаги по подготовке документов для предоставления информации в реестр поставщиков социальных услуг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18</a:t>
            </a:r>
            <a:endParaRPr lang="en" dirty="0"/>
          </a:p>
        </p:txBody>
      </p:sp>
      <p:grpSp>
        <p:nvGrpSpPr>
          <p:cNvPr id="6" name="Shape 696"/>
          <p:cNvGrpSpPr/>
          <p:nvPr/>
        </p:nvGrpSpPr>
        <p:grpSpPr>
          <a:xfrm>
            <a:off x="8556784" y="317064"/>
            <a:ext cx="369526" cy="268183"/>
            <a:chOff x="3932350" y="3714775"/>
            <a:chExt cx="439650" cy="319075"/>
          </a:xfrm>
        </p:grpSpPr>
        <p:sp>
          <p:nvSpPr>
            <p:cNvPr id="7" name="Shape 697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98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69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00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701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7247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" y="4373"/>
            <a:ext cx="2555009" cy="3981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РЕКОМЕНДУЕМЫЕ ЭТАПЫ ДЛЯ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СО 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090625" y="575500"/>
            <a:ext cx="5466159" cy="3981000"/>
          </a:xfrm>
        </p:spPr>
        <p:txBody>
          <a:bodyPr>
            <a:normAutofit/>
          </a:bodyPr>
          <a:lstStyle/>
          <a:p>
            <a:pPr marL="385763" indent="-385763">
              <a:buAutoNum type="arabicPeriod" startAt="8"/>
              <a:defRPr/>
            </a:pPr>
            <a:r>
              <a:rPr lang="ru-RU" sz="20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 случае принятия положительного решения – провести консультации в региональном органе управления в сфере социального обслуживания.</a:t>
            </a:r>
          </a:p>
          <a:p>
            <a:pPr marL="385763" indent="-385763">
              <a:buAutoNum type="arabicPeriod" startAt="8"/>
              <a:defRPr/>
            </a:pPr>
            <a:r>
              <a:rPr lang="ru-RU" sz="20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 случае отсутствия услуг, которые оказывает организация, в перечне социальных услуг, провести консультации относительно их актуальности и возможностей использования иных механизмов получения финансирования на их оказание (субсидии, гранты, закупки в соответствие с законодательством о контрактной системе). </a:t>
            </a:r>
          </a:p>
          <a:p>
            <a:endParaRPr lang="ru-RU" sz="20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grpSp>
        <p:nvGrpSpPr>
          <p:cNvPr id="5" name="Shape 696"/>
          <p:cNvGrpSpPr/>
          <p:nvPr/>
        </p:nvGrpSpPr>
        <p:grpSpPr>
          <a:xfrm>
            <a:off x="8556784" y="317064"/>
            <a:ext cx="369526" cy="268183"/>
            <a:chOff x="3932350" y="3714775"/>
            <a:chExt cx="439650" cy="319075"/>
          </a:xfrm>
        </p:grpSpPr>
        <p:sp>
          <p:nvSpPr>
            <p:cNvPr id="6" name="Shape 697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698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9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00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01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19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9631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41180" cy="398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Эволюция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подходов в защите детства</a:t>
            </a:r>
            <a:endParaRPr lang="en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484" name="Shape 484"/>
          <p:cNvSpPr txBox="1">
            <a:spLocks noGrp="1"/>
          </p:cNvSpPr>
          <p:nvPr>
            <p:ph type="body" idx="2"/>
          </p:nvPr>
        </p:nvSpPr>
        <p:spPr>
          <a:xfrm>
            <a:off x="2705428" y="350874"/>
            <a:ext cx="5341292" cy="460974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От «карательного» к помогающему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От «общественного воздействия» к профессиональной помощи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От </a:t>
            </a:r>
            <a:r>
              <a:rPr lang="ru-RU" sz="1800" dirty="0" err="1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детоцентрированного</a:t>
            </a: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к семейно-ориентированному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От изоляции ребенка к его интеграции 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От замещения функций семьи к реабилитации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От работы с семьями в СОП к раннему выявлению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От набора услуг к комплексному сопровождению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От монопольно-государственного к рыночному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От сметного финансирования к бюджетированию, ориентированному на результат </a:t>
            </a:r>
          </a:p>
        </p:txBody>
      </p:sp>
      <p:sp>
        <p:nvSpPr>
          <p:cNvPr id="15" name="Shape 579"/>
          <p:cNvSpPr/>
          <p:nvPr/>
        </p:nvSpPr>
        <p:spPr>
          <a:xfrm>
            <a:off x="8421011" y="178240"/>
            <a:ext cx="323496" cy="323496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solidFill>
            <a:srgbClr val="FF172C"/>
          </a:solidFill>
          <a:ln w="12175" cap="rnd" cmpd="sng">
            <a:solidFill>
              <a:srgbClr val="FF172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579"/>
          <p:cNvSpPr/>
          <p:nvPr/>
        </p:nvSpPr>
        <p:spPr>
          <a:xfrm rot="8398172">
            <a:off x="8685844" y="410282"/>
            <a:ext cx="290577" cy="29057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solidFill>
            <a:srgbClr val="FF172C">
              <a:alpha val="0"/>
            </a:srgbClr>
          </a:solidFill>
          <a:ln w="12175" cap="rnd" cmpd="sng">
            <a:solidFill>
              <a:srgbClr val="FF631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0" y="-1"/>
            <a:ext cx="2560320" cy="4749852"/>
          </a:xfrm>
          <a:prstGeom prst="rect">
            <a:avLst/>
          </a:prstGeom>
          <a:noFill/>
        </p:spPr>
        <p:txBody>
          <a:bodyPr wrap="square" lIns="91425" tIns="91425" rIns="91425" bIns="91425" anchor="b" anchorCtr="0">
            <a:noAutofit/>
          </a:bodyPr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smtClean="0">
                <a:solidFill>
                  <a:schemeClr val="accent1">
                    <a:lumMod val="75000"/>
                  </a:schemeClr>
                </a:solidFill>
                <a:latin typeface="Oswald" charset="0"/>
                <a:ea typeface="Oswald" charset="0"/>
                <a:cs typeface="Oswald" charset="0"/>
              </a:rPr>
            </a:b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>
                <a:solidFill>
                  <a:schemeClr val="accent1">
                    <a:lumMod val="75000"/>
                  </a:schemeClr>
                </a:solidFill>
                <a:latin typeface="Oswald" charset="0"/>
                <a:ea typeface="Oswald" charset="0"/>
                <a:cs typeface="Oswald" charset="0"/>
              </a:rPr>
            </a:b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Oswald" charset="0"/>
                <a:ea typeface="Oswald" charset="0"/>
                <a:cs typeface="Oswald" charset="0"/>
              </a:rPr>
              <a:t>Опыт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Oswald" charset="0"/>
                <a:ea typeface="Oswald" charset="0"/>
                <a:cs typeface="Oswald" charset="0"/>
              </a:rPr>
              <a:t>Пермского края в продвижении СО НКО в рынок поставщиков социальных услуг.</a:t>
            </a:r>
          </a:p>
        </p:txBody>
      </p:sp>
      <p:sp useBgFill="1">
        <p:nvSpPr>
          <p:cNvPr id="3" name="TextBox 2"/>
          <p:cNvSpPr txBox="1"/>
          <p:nvPr/>
        </p:nvSpPr>
        <p:spPr>
          <a:xfrm>
            <a:off x="5052060" y="2891790"/>
            <a:ext cx="184731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160019"/>
            <a:ext cx="9509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82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71750" cy="3981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Цели перехода на оказание </a:t>
            </a:r>
            <a:br>
              <a:rPr lang="ru-RU" b="1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</a:br>
            <a:r>
              <a:rPr lang="ru-RU" b="1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социальных услуг </a:t>
            </a:r>
            <a:r>
              <a:rPr lang="ru-RU" b="1" dirty="0" err="1" smtClean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негосударствен-ными</a:t>
            </a:r>
            <a:r>
              <a:rPr lang="ru-RU" b="1" dirty="0" smtClean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организациями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761775" y="227737"/>
            <a:ext cx="5947885" cy="39810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200000"/>
              </a:lnSpc>
            </a:pPr>
            <a:r>
              <a:rPr lang="ru-RU" sz="22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Повышение эффективности бюджетных расходов</a:t>
            </a:r>
          </a:p>
          <a:p>
            <a:pPr marL="457200" indent="-457200" algn="just">
              <a:lnSpc>
                <a:spcPct val="200000"/>
              </a:lnSpc>
            </a:pPr>
            <a:r>
              <a:rPr lang="ru-RU" sz="22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Обеспечение выбора поставщика социальных услуг;</a:t>
            </a:r>
          </a:p>
          <a:p>
            <a:pPr marL="457200" indent="-457200" algn="just">
              <a:lnSpc>
                <a:spcPct val="200000"/>
              </a:lnSpc>
            </a:pPr>
            <a:r>
              <a:rPr lang="ru-RU" sz="22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Повышение качества предоставления социальных услуг;</a:t>
            </a:r>
          </a:p>
          <a:p>
            <a:pPr>
              <a:lnSpc>
                <a:spcPct val="200000"/>
              </a:lnSpc>
            </a:pPr>
            <a:endParaRPr lang="ru-RU" sz="22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21</a:t>
            </a:r>
            <a:endParaRPr lang="en" dirty="0"/>
          </a:p>
        </p:txBody>
      </p:sp>
      <p:sp>
        <p:nvSpPr>
          <p:cNvPr id="6" name="Shape 361"/>
          <p:cNvSpPr/>
          <p:nvPr/>
        </p:nvSpPr>
        <p:spPr>
          <a:xfrm>
            <a:off x="5096752" y="3667626"/>
            <a:ext cx="1583945" cy="1082225"/>
          </a:xfrm>
          <a:prstGeom prst="chevron">
            <a:avLst>
              <a:gd name="adj" fmla="val 29853"/>
            </a:avLst>
          </a:prstGeom>
          <a:solidFill>
            <a:srgbClr val="F6703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" name="Shape 363"/>
          <p:cNvSpPr/>
          <p:nvPr/>
        </p:nvSpPr>
        <p:spPr>
          <a:xfrm>
            <a:off x="6064043" y="3517963"/>
            <a:ext cx="1583945" cy="1325442"/>
          </a:xfrm>
          <a:prstGeom prst="chevron">
            <a:avLst>
              <a:gd name="adj" fmla="val 29853"/>
            </a:avLst>
          </a:prstGeom>
          <a:solidFill>
            <a:srgbClr val="ED0036">
              <a:alpha val="71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" name="Shape 364"/>
          <p:cNvSpPr/>
          <p:nvPr/>
        </p:nvSpPr>
        <p:spPr>
          <a:xfrm>
            <a:off x="3996452" y="3775906"/>
            <a:ext cx="1583945" cy="865663"/>
          </a:xfrm>
          <a:prstGeom prst="chevron">
            <a:avLst>
              <a:gd name="adj" fmla="val 29853"/>
            </a:avLst>
          </a:prstGeom>
          <a:solidFill>
            <a:srgbClr val="FFA400">
              <a:alpha val="71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5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48890" cy="3981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Необходимые условия</a:t>
            </a:r>
            <a:endParaRPr lang="ru-RU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811780" y="198310"/>
            <a:ext cx="5852160" cy="3981000"/>
          </a:xfrm>
        </p:spPr>
        <p:txBody>
          <a:bodyPr>
            <a:noAutofit/>
          </a:bodyPr>
          <a:lstStyle/>
          <a:p>
            <a:pPr marL="285750" indent="-285750" algn="just" defTabSz="471488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Разработка и утверждение государственного стандарта социальных услуг; 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Расчет стоимости государственных услуг (стоимость услуги одинакова как для государственных учреждений, так и для негосударственных организаций);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Формирование бюджета на оказание государственных услуг;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Внедрение персонифицированного учета оказания социальных услуг;</a:t>
            </a:r>
            <a:endParaRPr lang="en-US" sz="16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Анализ потенциальных поставщиков (составлен перечень организаций, оказывающих социальные услуги, а так же потенциальных участников (автономные некоммерческие и общественные организации);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Создание системы контроля;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Разработка технического задания для проведения конкурсных процедур по 44-ФЗ.</a:t>
            </a:r>
          </a:p>
          <a:p>
            <a:pPr marL="285750" indent="-285750">
              <a:buFont typeface="Arial" charset="0"/>
              <a:buChar char="•"/>
            </a:pPr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22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52482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71750" cy="3981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Разработка технического задания для проведения конкурсных процедур по </a:t>
            </a:r>
            <a:r>
              <a:rPr lang="ru-RU" b="1" dirty="0" smtClean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44-ФЗ</a:t>
            </a:r>
            <a:endParaRPr lang="ru-RU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804875" y="317064"/>
            <a:ext cx="5596200" cy="3981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При разработке технического задания формируются: </a:t>
            </a:r>
            <a:endParaRPr lang="ru-RU" sz="20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just">
              <a:buNone/>
            </a:pPr>
            <a:endParaRPr lang="ru-RU" sz="20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Требования к объему и качеству оказания услуги, начальная стоимость государственного </a:t>
            </a:r>
            <a:r>
              <a:rPr lang="ru-RU" sz="20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контракта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Требования к участникам размещениями заказа в соответствии с  законом о контрактной системе </a:t>
            </a:r>
            <a:r>
              <a:rPr lang="ru-RU" sz="20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44-ФЗ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Критерии оценки заявок участников размещения заказов (при проведении процедур открытого конкурса) </a:t>
            </a:r>
          </a:p>
          <a:p>
            <a:endParaRPr lang="ru-RU" sz="20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23</a:t>
            </a:r>
            <a:endParaRPr lang="en" dirty="0"/>
          </a:p>
        </p:txBody>
      </p:sp>
      <p:grpSp>
        <p:nvGrpSpPr>
          <p:cNvPr id="6" name="Shape 654"/>
          <p:cNvGrpSpPr/>
          <p:nvPr/>
        </p:nvGrpSpPr>
        <p:grpSpPr>
          <a:xfrm>
            <a:off x="8556784" y="317064"/>
            <a:ext cx="387933" cy="367467"/>
            <a:chOff x="2583100" y="2973775"/>
            <a:chExt cx="461550" cy="437200"/>
          </a:xfrm>
        </p:grpSpPr>
        <p:sp>
          <p:nvSpPr>
            <p:cNvPr id="7" name="Shape 655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56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474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71750" cy="3981000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Требования к участникам размещениями заказа в соответствии с  законом о контрактной системе 44-ФЗ</a:t>
            </a:r>
            <a:endParaRPr lang="ru-RU" b="1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759154" y="358330"/>
            <a:ext cx="6019085" cy="39810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требование о </a:t>
            </a:r>
            <a:r>
              <a:rPr lang="ru-RU" sz="1600" dirty="0" err="1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непроведении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ликвидации участника размещения заказа (для юридического лица) и отсутствии решения арбитражного суда о признании участника размещения заказа банкротом и об открытии конкурсного производства (для юридического лица и индивидуального предпринимателя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);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требование о </a:t>
            </a:r>
            <a:r>
              <a:rPr lang="ru-RU" sz="1600" dirty="0" err="1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неприостановлении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деятельности участника размещения заказа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требование 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об отсутствии у участника размещения заказа задолженности по начисленным налогам, сборам и иным обязательным платежам в бюджеты любого уровня или государственные внебюджетные фонды за прошедший календарный год, размер которой превышает 25 % балансовой стоимости активов участника размещения 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заказа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отсутствие сведений об участниках размещения заказа в реестре недобросовестных поставщиков.</a:t>
            </a:r>
          </a:p>
          <a:p>
            <a:endParaRPr lang="ru-RU" sz="16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24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9652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71750" cy="3981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Oswald" charset="0"/>
                <a:ea typeface="Oswald" charset="0"/>
                <a:cs typeface="Oswald" charset="0"/>
              </a:rPr>
              <a:t>Предоставление субсидии НКО из бюджета Пермского края на оказание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827734" y="232599"/>
            <a:ext cx="6110526" cy="451725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1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Постановление Правительства Пермского края от 9 августа 2013 г. </a:t>
            </a:r>
            <a:endParaRPr lang="ru-RU" sz="21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ctr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N</a:t>
            </a:r>
            <a:r>
              <a:rPr lang="ru-RU" sz="21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1091-п </a:t>
            </a:r>
            <a:br>
              <a:rPr lang="ru-RU" sz="21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</a:br>
            <a:r>
              <a:rPr lang="ru-RU" sz="21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«Об утверждении порядка предоставления субсидии из бюджета Пермского края некоммерческой организации в целях возмещения затрат на оказание психологической помощи, в том числе экстренной по "детскому телефону доверия»</a:t>
            </a:r>
          </a:p>
          <a:p>
            <a:pPr>
              <a:buNone/>
            </a:pPr>
            <a:endParaRPr lang="en-US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Oswald SemiBold" charset="0"/>
                <a:ea typeface="Oswald SemiBold" charset="0"/>
                <a:cs typeface="Oswald SemiBold" charset="0"/>
              </a:rPr>
              <a:t>Этапы предоставления субсидии</a:t>
            </a:r>
            <a:r>
              <a:rPr lang="ru-RU" sz="1800" b="1" dirty="0" smtClean="0">
                <a:solidFill>
                  <a:schemeClr val="tx1"/>
                </a:solidFill>
                <a:latin typeface="Oswald SemiBold" charset="0"/>
                <a:ea typeface="Oswald SemiBold" charset="0"/>
                <a:cs typeface="Oswald SemiBold" charset="0"/>
              </a:rPr>
              <a:t>:</a:t>
            </a:r>
          </a:p>
          <a:p>
            <a:pPr algn="ctr">
              <a:buNone/>
            </a:pPr>
            <a:endParaRPr lang="ru-RU" sz="1800" b="1" dirty="0" smtClean="0">
              <a:solidFill>
                <a:schemeClr val="tx1"/>
              </a:solidFill>
              <a:latin typeface="Oswald SemiBold" charset="0"/>
              <a:ea typeface="Oswald SemiBold" charset="0"/>
              <a:cs typeface="Oswald SemiBold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1. Предоставление заявки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2. Рассмотрение заявки комиссией по отбору претендентов  на получение субсидии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3. Определение Исполнителя услуг решением комиссии (протокол)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4. Утверждение приказа МСР ПК о предоставлении субсидии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5. Подписание Соглашения о предоставлении субсидии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6. Перечисление субсидии на расчетный счет Исполнителя услуг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7. Представление ежемесячных отчетов, подтверждающих фактические расходы средств субсидии</a:t>
            </a:r>
          </a:p>
          <a:p>
            <a:endParaRPr lang="ru-RU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25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22621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60320" cy="3981000"/>
          </a:xfrm>
        </p:spPr>
        <p:txBody>
          <a:bodyPr>
            <a:noAutofit/>
          </a:bodyPr>
          <a:lstStyle/>
          <a:p>
            <a:r>
              <a:rPr lang="ru-RU" sz="2700" b="1" dirty="0">
                <a:latin typeface="Oswald" charset="0"/>
                <a:ea typeface="Oswald" charset="0"/>
                <a:cs typeface="Oswald" charset="0"/>
              </a:rPr>
              <a:t>Критерии отбора НКО на получение субсидии из бюджета Пермского края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777490" y="182880"/>
            <a:ext cx="5909335" cy="4800600"/>
          </a:xfrm>
        </p:spPr>
        <p:txBody>
          <a:bodyPr>
            <a:noAutofit/>
          </a:bodyPr>
          <a:lstStyle/>
          <a:p>
            <a:pPr marL="214313" indent="-214313">
              <a:spcAft>
                <a:spcPts val="600"/>
              </a:spcAft>
              <a:buClr>
                <a:prstClr val="white">
                  <a:lumMod val="50000"/>
                </a:prstClr>
              </a:buClr>
              <a:buSzPct val="150000"/>
            </a:pPr>
            <a:r>
              <a:rPr lang="ru-RU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наличие статуса некоммерческой организации;</a:t>
            </a:r>
          </a:p>
          <a:p>
            <a:pPr marL="214313" indent="-214313">
              <a:spcAft>
                <a:spcPts val="600"/>
              </a:spcAft>
              <a:buClr>
                <a:prstClr val="white">
                  <a:lumMod val="50000"/>
                </a:prstClr>
              </a:buClr>
              <a:buSzPct val="150000"/>
            </a:pPr>
            <a:r>
              <a:rPr lang="ru-RU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соответствие основных направлений деятельности некоммерческой организации целям, на достижение которых предоставляется субсидия;</a:t>
            </a:r>
          </a:p>
          <a:p>
            <a:pPr marL="214313" indent="-214313">
              <a:spcAft>
                <a:spcPts val="600"/>
              </a:spcAft>
              <a:buClr>
                <a:prstClr val="white">
                  <a:lumMod val="50000"/>
                </a:prstClr>
              </a:buClr>
              <a:buSzPct val="150000"/>
            </a:pPr>
            <a:r>
              <a:rPr lang="ru-RU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наличие квалифицированных кадров;</a:t>
            </a:r>
          </a:p>
          <a:p>
            <a:pPr marL="214313" indent="-214313">
              <a:spcAft>
                <a:spcPts val="600"/>
              </a:spcAft>
              <a:buClr>
                <a:prstClr val="white">
                  <a:lumMod val="50000"/>
                </a:prstClr>
              </a:buClr>
              <a:buSzPct val="150000"/>
            </a:pPr>
            <a:r>
              <a:rPr lang="ru-RU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наличие материально-технических ресурсов;</a:t>
            </a:r>
          </a:p>
          <a:p>
            <a:pPr marL="214313" indent="-214313">
              <a:spcAft>
                <a:spcPts val="600"/>
              </a:spcAft>
              <a:buClr>
                <a:prstClr val="white">
                  <a:lumMod val="50000"/>
                </a:prstClr>
              </a:buClr>
              <a:buSzPct val="150000"/>
            </a:pPr>
            <a:r>
              <a:rPr lang="ru-RU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наличие опыта выполнения мероприятий по оказанию услуг семьям и детям;</a:t>
            </a:r>
          </a:p>
          <a:p>
            <a:pPr marL="214313" indent="-214313">
              <a:spcAft>
                <a:spcPts val="600"/>
              </a:spcAft>
              <a:buClr>
                <a:prstClr val="white">
                  <a:lumMod val="50000"/>
                </a:prstClr>
              </a:buClr>
              <a:buSzPct val="150000"/>
            </a:pPr>
            <a:r>
              <a:rPr lang="ru-RU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наличие опыта реализации социально значимых проектов;</a:t>
            </a:r>
          </a:p>
          <a:p>
            <a:pPr marL="214313" indent="-214313">
              <a:spcAft>
                <a:spcPts val="600"/>
              </a:spcAft>
              <a:buClr>
                <a:prstClr val="white">
                  <a:lumMod val="50000"/>
                </a:prstClr>
              </a:buClr>
              <a:buSzPct val="150000"/>
            </a:pPr>
            <a:r>
              <a:rPr lang="ru-RU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отсутствие задолженности по денежным обязательствам перед бюджетами всех уровней бюджетной системы Российской Федерации и внебюджетными фондами;</a:t>
            </a:r>
          </a:p>
          <a:p>
            <a:pPr marL="214313" indent="-214313">
              <a:spcAft>
                <a:spcPts val="600"/>
              </a:spcAft>
              <a:buClr>
                <a:prstClr val="white">
                  <a:lumMod val="50000"/>
                </a:prstClr>
              </a:buClr>
              <a:buSzPct val="150000"/>
            </a:pPr>
            <a:r>
              <a:rPr lang="ru-RU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отсутствие признаков несостоятельности (банкротства), Заявитель не находится в процессе ликвидации, реорганизации в соответствии с законодательством;</a:t>
            </a:r>
          </a:p>
          <a:p>
            <a:pPr marL="214313" indent="-214313">
              <a:spcAft>
                <a:spcPts val="600"/>
              </a:spcAft>
              <a:buClr>
                <a:prstClr val="white">
                  <a:lumMod val="50000"/>
                </a:prstClr>
              </a:buClr>
              <a:buSzPct val="150000"/>
            </a:pPr>
            <a:r>
              <a:rPr lang="ru-RU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отсутствие фактов допущения Заявителем ранее нецелевого использования средств бюджета Пермского края, нарушения условий, установленных при предоставлении субсидии из бюджета Пермского края, не восстановления их в доход бюджета Пермского края.</a:t>
            </a:r>
          </a:p>
          <a:p>
            <a:endParaRPr lang="ru-RU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26</a:t>
            </a:r>
            <a:endParaRPr lang="en" dirty="0"/>
          </a:p>
        </p:txBody>
      </p:sp>
      <p:grpSp>
        <p:nvGrpSpPr>
          <p:cNvPr id="7" name="Shape 567"/>
          <p:cNvGrpSpPr/>
          <p:nvPr/>
        </p:nvGrpSpPr>
        <p:grpSpPr>
          <a:xfrm>
            <a:off x="8529696" y="182880"/>
            <a:ext cx="366458" cy="366437"/>
            <a:chOff x="1923675" y="1633650"/>
            <a:chExt cx="436000" cy="435975"/>
          </a:xfrm>
        </p:grpSpPr>
        <p:sp>
          <p:nvSpPr>
            <p:cNvPr id="8" name="Shape 56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56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57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57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72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573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8493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71750" cy="3981000"/>
          </a:xfrm>
        </p:spPr>
        <p:txBody>
          <a:bodyPr>
            <a:noAutofit/>
          </a:bodyPr>
          <a:lstStyle/>
          <a:p>
            <a:pPr fontAlgn="base"/>
            <a:r>
              <a:rPr lang="ru-RU" b="1" dirty="0">
                <a:latin typeface="Oswald" charset="0"/>
                <a:ea typeface="Oswald" charset="0"/>
                <a:cs typeface="Oswald" charset="0"/>
              </a:rPr>
              <a:t>Реализация </a:t>
            </a:r>
            <a:r>
              <a:rPr lang="ru-RU" b="1" dirty="0" smtClean="0">
                <a:latin typeface="Oswald" charset="0"/>
                <a:ea typeface="Oswald" charset="0"/>
                <a:cs typeface="Oswald" charset="0"/>
              </a:rPr>
              <a:t>442-ФЗ </a:t>
            </a:r>
            <a:r>
              <a:rPr lang="ru-RU" b="1" dirty="0">
                <a:latin typeface="Oswald" charset="0"/>
                <a:ea typeface="Oswald" charset="0"/>
                <a:cs typeface="Oswald" charset="0"/>
              </a:rPr>
              <a:t>«Об основах социального обслуживания граждан в Российской Федерации»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823211" y="262890"/>
            <a:ext cx="5669280" cy="462915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Признание гражданина нуждающимся в получении социальных услуг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Составление индивидуальной программы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Договор о предоставлении социальных услуг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Разработка </a:t>
            </a: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программного продукта - автоматизированная информационная система регионального регистра лиц, имеющих право на получение социальных услуг (включающая в себя регистр получателей социальных услуг в соответствии с 442-ФЗ), заведение в Регистр сведений о получателях социальных услуг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Передача </a:t>
            </a: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поставщикам услуг программного приложения Регистра получателей услуг для ведения учета (после заключения Государственного контракта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).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Система контроля заказчиком </a:t>
            </a: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(ведомственный контроль ):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Выход на дом к получателю услуг, с целью проверки качества и объема, (в соответствии с условиями государственного контракта не менее 10 %).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Региональный государственный контроль(надзор):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Проверка соблюдения обязательных требований  при предоставлении социальных услуг (плановые и внеплановые проверки).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Независимая оценка качества (1 раз в 3 года)</a:t>
            </a:r>
          </a:p>
          <a:p>
            <a:endParaRPr lang="ru-RU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endParaRPr lang="ru-RU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grpSp>
        <p:nvGrpSpPr>
          <p:cNvPr id="5" name="Shape 532"/>
          <p:cNvGrpSpPr/>
          <p:nvPr/>
        </p:nvGrpSpPr>
        <p:grpSpPr>
          <a:xfrm>
            <a:off x="8538213" y="262890"/>
            <a:ext cx="342882" cy="418128"/>
            <a:chOff x="596350" y="929175"/>
            <a:chExt cx="407950" cy="497475"/>
          </a:xfrm>
        </p:grpSpPr>
        <p:sp>
          <p:nvSpPr>
            <p:cNvPr id="6" name="Shape 53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534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535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53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537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53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3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27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41673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48890" cy="3981000"/>
          </a:xfrm>
        </p:spPr>
        <p:txBody>
          <a:bodyPr>
            <a:noAutofit/>
          </a:bodyPr>
          <a:lstStyle/>
          <a:p>
            <a:r>
              <a:rPr lang="ru-RU" b="1" dirty="0">
                <a:latin typeface="Oswald" charset="0"/>
                <a:ea typeface="Oswald" charset="0"/>
                <a:cs typeface="Oswald" charset="0"/>
              </a:rPr>
              <a:t>Результаты привлечения </a:t>
            </a:r>
            <a:r>
              <a:rPr lang="ru-RU" b="1" dirty="0" err="1" smtClean="0">
                <a:latin typeface="Oswald" charset="0"/>
                <a:ea typeface="Oswald" charset="0"/>
                <a:cs typeface="Oswald" charset="0"/>
              </a:rPr>
              <a:t>негосударствен-ного</a:t>
            </a:r>
            <a:r>
              <a:rPr lang="ru-RU" b="1" dirty="0" smtClean="0">
                <a:latin typeface="Oswald" charset="0"/>
                <a:ea typeface="Oswald" charset="0"/>
                <a:cs typeface="Oswald" charset="0"/>
              </a:rPr>
              <a:t> </a:t>
            </a:r>
            <a:r>
              <a:rPr lang="ru-RU" b="1" dirty="0">
                <a:latin typeface="Oswald" charset="0"/>
                <a:ea typeface="Oswald" charset="0"/>
                <a:cs typeface="Oswald" charset="0"/>
              </a:rPr>
              <a:t>сектора в сферу оказания социальных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766060" y="255460"/>
            <a:ext cx="5897905" cy="457943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Более 50 негосударственных организаций привлечены в сферу оказания социальных услуг;</a:t>
            </a:r>
          </a:p>
          <a:p>
            <a:r>
              <a:rPr lang="ru-RU" sz="5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Каждому ВТОРОМУ получателю услуги предоставляются в негосударственном секторе;</a:t>
            </a:r>
          </a:p>
          <a:p>
            <a:r>
              <a:rPr lang="ru-RU" sz="5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Почти в 3 раза сократилась сеть государственных учреждений, а так же численность работников;</a:t>
            </a:r>
          </a:p>
          <a:p>
            <a:r>
              <a:rPr lang="ru-RU" sz="5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Создано более 3000 рабочих мест в негосударственных организациях, оказывающих социальные услуги;</a:t>
            </a:r>
          </a:p>
          <a:p>
            <a:r>
              <a:rPr lang="ru-RU" sz="5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 результате ликвидации КЦСОН экономия бюджетных средств составила более 200 </a:t>
            </a:r>
            <a:r>
              <a:rPr lang="ru-RU" sz="5600" dirty="0" err="1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млн.руб</a:t>
            </a:r>
            <a:r>
              <a:rPr lang="ru-RU" sz="5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.;</a:t>
            </a:r>
          </a:p>
          <a:p>
            <a:r>
              <a:rPr lang="ru-RU" sz="5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Минимизированы расходы бюджета при исполнении дорожной карты (расчетная экономия составляет более 200 </a:t>
            </a:r>
            <a:r>
              <a:rPr lang="ru-RU" sz="5600" dirty="0" err="1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млн.руб</a:t>
            </a:r>
            <a:r>
              <a:rPr lang="ru-RU" sz="5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.);</a:t>
            </a:r>
          </a:p>
          <a:p>
            <a:r>
              <a:rPr lang="ru-RU" sz="5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На 75 % увеличен охват нуждающихся в социальном обслуживании. Повышение качества  социальных услуг;</a:t>
            </a:r>
          </a:p>
          <a:p>
            <a:r>
              <a:rPr lang="ru-RU" sz="5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Ликвидация очередности на стационарное социальное обслуживание.</a:t>
            </a:r>
          </a:p>
          <a:p>
            <a:r>
              <a:rPr lang="ru-RU" sz="5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Вывод из эксплуатации ветхих, аварийных зданий и зданий 4, 5 степени огнестойкости.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</a:pPr>
            <a:r>
              <a:rPr lang="ru-RU" sz="2175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	</a:t>
            </a:r>
            <a:r>
              <a:rPr lang="ru-RU" sz="4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 настоящее время в негосударственном секторе предоставляются следующие государственные услуги: оказание экстренной психологической помощи по телефону (Детский телефон доверия), надомное обслуживание инвалидов и граждан пожилого возраста, временный приют гражданам в ТЖС, реабилитация инвалидов, сопровождение детей и семей в СОП, материальная помощь в натуральной форме и на изготовление паспорта, дневное пребывание граждан пожилого возраста, сопровождение замещающих семей. На условиях государственно-частного партнерства оказание помощи, пострадавшим от насилия</a:t>
            </a:r>
          </a:p>
          <a:p>
            <a:endParaRPr lang="ru-RU" sz="2175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28</a:t>
            </a:r>
            <a:endParaRPr lang="en" dirty="0"/>
          </a:p>
        </p:txBody>
      </p:sp>
      <p:grpSp>
        <p:nvGrpSpPr>
          <p:cNvPr id="6" name="Shape 692"/>
          <p:cNvGrpSpPr/>
          <p:nvPr/>
        </p:nvGrpSpPr>
        <p:grpSpPr>
          <a:xfrm>
            <a:off x="8556784" y="255460"/>
            <a:ext cx="333700" cy="329077"/>
            <a:chOff x="3292425" y="3664250"/>
            <a:chExt cx="397025" cy="391525"/>
          </a:xfrm>
        </p:grpSpPr>
        <p:sp>
          <p:nvSpPr>
            <p:cNvPr id="7" name="Shape 693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94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695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9891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7" name="Прямоугольник 6"/>
          <p:cNvSpPr/>
          <p:nvPr/>
        </p:nvSpPr>
        <p:spPr>
          <a:xfrm>
            <a:off x="0" y="3120439"/>
            <a:ext cx="9144000" cy="202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6758" y="3224028"/>
            <a:ext cx="61359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472E"/>
                </a:solidFill>
                <a:latin typeface="Oswald" charset="0"/>
                <a:ea typeface="Oswald" charset="0"/>
                <a:cs typeface="Oswald" charset="0"/>
              </a:rPr>
              <a:t>Межрегиональный ресурсный центр АНО ДПО Региональный Центр «ВЕКТОР</a:t>
            </a:r>
            <a:r>
              <a:rPr lang="ru-RU" sz="2800" b="1" dirty="0" smtClean="0">
                <a:solidFill>
                  <a:srgbClr val="FF472E"/>
                </a:solidFill>
                <a:latin typeface="Oswald" charset="0"/>
                <a:ea typeface="Oswald" charset="0"/>
                <a:cs typeface="Oswald" charset="0"/>
              </a:rPr>
              <a:t>»</a:t>
            </a:r>
          </a:p>
          <a:p>
            <a:pPr algn="ctr"/>
            <a:r>
              <a:rPr lang="ru-RU" sz="2800" b="1" dirty="0" smtClean="0">
                <a:latin typeface="Oswald" charset="0"/>
                <a:ea typeface="Oswald" charset="0"/>
                <a:cs typeface="Oswald" charset="0"/>
              </a:rPr>
              <a:t>«</a:t>
            </a:r>
            <a:r>
              <a:rPr lang="ru-RU" sz="2800" b="1" dirty="0">
                <a:latin typeface="Oswald" charset="0"/>
                <a:ea typeface="Oswald" charset="0"/>
                <a:cs typeface="Oswald" charset="0"/>
              </a:rPr>
              <a:t>Мастерская НКО – 2 этап».</a:t>
            </a:r>
            <a:endParaRPr lang="ru-RU" sz="2800" b="1" dirty="0">
              <a:solidFill>
                <a:srgbClr val="FF472E"/>
              </a:solidFill>
              <a:latin typeface="Oswald" charset="0"/>
              <a:ea typeface="Oswald" charset="0"/>
              <a:cs typeface="Oswa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1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73078" cy="398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Государственные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документы в сфере семейной политики</a:t>
            </a:r>
            <a:r>
              <a:rPr lang="ru-RU" b="1" dirty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dirty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endParaRPr lang="en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484" name="Shape 484"/>
          <p:cNvSpPr txBox="1">
            <a:spLocks noGrp="1"/>
          </p:cNvSpPr>
          <p:nvPr>
            <p:ph type="body" idx="2"/>
          </p:nvPr>
        </p:nvSpPr>
        <p:spPr>
          <a:xfrm>
            <a:off x="2819744" y="200760"/>
            <a:ext cx="5364136" cy="424693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Национальная стратегия действий в интересах детей на 2012-2017 гг. (утверждена Указом Президента РФ от 1 июня 2012 г. № 761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)</a:t>
            </a:r>
          </a:p>
          <a:p>
            <a:pPr>
              <a:buNone/>
              <a:defRPr/>
            </a:pPr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Концепция государственной семейной политики в Российской Федерации до 2025 г. (утверждена Распоряжением Правительства РФ от 25 августа 2014 г. № 1618-р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)</a:t>
            </a:r>
          </a:p>
          <a:p>
            <a:pPr>
              <a:buNone/>
              <a:defRPr/>
            </a:pPr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Концепция развития ранней помощи в Российской Федерации на период до 2020 года (утверждена Распоряжением Правительства РФ от 31 августа 2016 г. № 1839-р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)</a:t>
            </a:r>
          </a:p>
          <a:p>
            <a:pPr>
              <a:buNone/>
              <a:defRPr/>
            </a:pPr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Указ Президента Российской Федерации от 29 мая 2017 года № 240 «Об объявлении в Российской Федерации Десятилетия детства»</a:t>
            </a:r>
          </a:p>
        </p:txBody>
      </p:sp>
      <p:grpSp>
        <p:nvGrpSpPr>
          <p:cNvPr id="5" name="Shape 532"/>
          <p:cNvGrpSpPr/>
          <p:nvPr/>
        </p:nvGrpSpPr>
        <p:grpSpPr>
          <a:xfrm>
            <a:off x="8518286" y="200760"/>
            <a:ext cx="342882" cy="418128"/>
            <a:chOff x="596350" y="929175"/>
            <a:chExt cx="407950" cy="497475"/>
          </a:xfrm>
        </p:grpSpPr>
        <p:sp>
          <p:nvSpPr>
            <p:cNvPr id="6" name="Shape 53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534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535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53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537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53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3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640330" cy="3981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Oswald" charset="0"/>
                <a:ea typeface="Oswald" charset="0"/>
                <a:cs typeface="Oswald" charset="0"/>
              </a:rPr>
              <a:t>Межрегиональный </a:t>
            </a:r>
            <a:r>
              <a:rPr lang="ru-RU" b="1" dirty="0">
                <a:latin typeface="Oswald" charset="0"/>
                <a:ea typeface="Oswald" charset="0"/>
                <a:cs typeface="Oswald" charset="0"/>
              </a:rPr>
              <a:t>ресурсный центр АНО ДПО Региональный Центр «ВЕКТОР»</a:t>
            </a:r>
            <a:br>
              <a:rPr lang="ru-RU" b="1" dirty="0">
                <a:latin typeface="Oswald" charset="0"/>
                <a:ea typeface="Oswald" charset="0"/>
                <a:cs typeface="Oswald" charset="0"/>
              </a:rPr>
            </a:br>
            <a:r>
              <a:rPr lang="ru-RU" b="1" dirty="0">
                <a:latin typeface="Oswald" charset="0"/>
                <a:ea typeface="Oswald" charset="0"/>
                <a:cs typeface="Oswald" charset="0"/>
              </a:rPr>
              <a:t>«Мастерская НКО – 2 этап».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640330" y="317064"/>
            <a:ext cx="5817870" cy="398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Цель </a:t>
            </a:r>
            <a:r>
              <a:rPr lang="ru-RU" sz="1600" b="1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программы:  </a:t>
            </a: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 Развитие механизмов, обеспечивающих  устойчивость и  качество деятельности СО НКО, вовлеченных в процесс оказания социальных услуг детям и семьям,  находящимся в трудной жизненной ситуации,  в целях профилактики социального сиротства и защиты детей на территории Приволжского и Уральского  федеральных округов и других регионов РФ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.</a:t>
            </a:r>
          </a:p>
          <a:p>
            <a:pPr>
              <a:buNone/>
            </a:pPr>
            <a:endParaRPr lang="ru-RU" sz="16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</a:pPr>
            <a:r>
              <a:rPr lang="ru-RU" sz="1600" b="1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Целевые группы программы:  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СО </a:t>
            </a: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НКО, оказывающие услуги детям и семьям, находящимся в трудной жизненной ситуации и планирующие участвовать в открытом рынке социальных услуг.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Представители </a:t>
            </a: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органов власти, ответственные  за развитие рынка социальных услуг  в сфере профилактики социального сиротства и защиты детей.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Руководители</a:t>
            </a: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, специалисты и добровольцы организаций различного статуса, оказывающие услуги детям и семьям.</a:t>
            </a:r>
          </a:p>
          <a:p>
            <a:pPr>
              <a:buNone/>
            </a:pPr>
            <a:endParaRPr lang="ru-RU" sz="16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30</a:t>
            </a:r>
            <a:endParaRPr lang="en" dirty="0"/>
          </a:p>
        </p:txBody>
      </p:sp>
      <p:grpSp>
        <p:nvGrpSpPr>
          <p:cNvPr id="6" name="Shape 784"/>
          <p:cNvGrpSpPr/>
          <p:nvPr/>
        </p:nvGrpSpPr>
        <p:grpSpPr>
          <a:xfrm>
            <a:off x="8556784" y="317064"/>
            <a:ext cx="387933" cy="345971"/>
            <a:chOff x="3927500" y="301425"/>
            <a:chExt cx="461550" cy="411625"/>
          </a:xfrm>
        </p:grpSpPr>
        <p:sp>
          <p:nvSpPr>
            <p:cNvPr id="7" name="Shape 785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786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87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88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789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790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791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792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793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794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795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796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797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798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799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00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01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02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03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804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805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806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807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808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809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810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811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6971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48890" cy="3981000"/>
          </a:xfrm>
        </p:spPr>
        <p:txBody>
          <a:bodyPr/>
          <a:lstStyle/>
          <a:p>
            <a:r>
              <a:rPr lang="ru-RU" b="1" dirty="0" smtClean="0">
                <a:latin typeface="Oswald" charset="0"/>
                <a:ea typeface="Oswald" charset="0"/>
                <a:cs typeface="Oswald" charset="0"/>
              </a:rPr>
              <a:t>Внедряемые услуги</a:t>
            </a:r>
            <a:endParaRPr lang="ru-RU" b="1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747724" y="209739"/>
            <a:ext cx="5809059" cy="454011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Краткосрочные кризисное консультирование семьи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Экстренная психологическая помощь детям по телефону 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доверия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Оценка безопасности и оценка риска нахождения ребенка в 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семье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Реабилитационный </a:t>
            </a: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досуг Семейный 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клуб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Группа поддержки для родителей детей с ограниченными возможностями здоровья </a:t>
            </a:r>
            <a:endParaRPr lang="en-US" sz="18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Подготовка замещающих семей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Профессиональная  </a:t>
            </a:r>
            <a:r>
              <a:rPr lang="ru-RU" sz="1800" dirty="0" err="1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супервизорская</a:t>
            </a: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поддержка деятельности по защите 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детей</a:t>
            </a:r>
            <a:endParaRPr lang="en-US" sz="18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Нормализация жизни ребенка с ограниченными возможностями здоровья в 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семье</a:t>
            </a:r>
          </a:p>
          <a:p>
            <a:endParaRPr lang="ru-RU" sz="1800" dirty="0" smtClean="0"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</a:pPr>
            <a:endParaRPr lang="ru-RU" sz="1800" dirty="0"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31</a:t>
            </a:r>
            <a:endParaRPr lang="en" dirty="0"/>
          </a:p>
        </p:txBody>
      </p:sp>
      <p:grpSp>
        <p:nvGrpSpPr>
          <p:cNvPr id="6" name="Shape 526"/>
          <p:cNvGrpSpPr/>
          <p:nvPr/>
        </p:nvGrpSpPr>
        <p:grpSpPr>
          <a:xfrm>
            <a:off x="8556783" y="209738"/>
            <a:ext cx="336767" cy="383835"/>
            <a:chOff x="4630125" y="278900"/>
            <a:chExt cx="400675" cy="456675"/>
          </a:xfrm>
        </p:grpSpPr>
        <p:sp>
          <p:nvSpPr>
            <p:cNvPr id="7" name="Shape 527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528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529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530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74005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0"/>
            <a:ext cx="2560320" cy="3981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Oswald" charset="0"/>
                <a:ea typeface="Oswald" charset="0"/>
                <a:cs typeface="Oswald" charset="0"/>
              </a:rPr>
              <a:t>Результаты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759154" y="221170"/>
            <a:ext cx="5927646" cy="4728020"/>
          </a:xfrm>
        </p:spPr>
        <p:txBody>
          <a:bodyPr>
            <a:normAutofit/>
          </a:bodyPr>
          <a:lstStyle/>
          <a:p>
            <a:pPr marL="285750" indent="-285750"/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АНО ДПО Региональный центр «ВЕКТОР» Пермь</a:t>
            </a:r>
            <a:r>
              <a:rPr lang="ru-RU" sz="15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.</a:t>
            </a:r>
          </a:p>
          <a:p>
            <a:pPr marL="285750" indent="-285750"/>
            <a:r>
              <a:rPr lang="ru-RU" sz="15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Внедрены услуги: Оказание экстренной психологической помощи детям службой детского телефона доверия, работающей под единым общероссийским номером; Краткосрочное кризисное консультирование семей. Апробируются и внедряются услуги «Психологическая помощь семьям, с риском домашнего насилия»; «Профилактика </a:t>
            </a:r>
            <a:r>
              <a:rPr lang="ru-RU" sz="1500" dirty="0" err="1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буллинга</a:t>
            </a:r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в школьном пространстве». Является поставщиком социальных услуг с 2016 г. </a:t>
            </a:r>
          </a:p>
          <a:p>
            <a:pPr marL="285750" indent="-285750"/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Разработаны образовательные программы по оказанию услуг «Оказание экстренной психологической помощи детям службой детского телефона доверия»; «Краткосрочное кризисное консультирование семей»; «Раннее выявление семейного неблагополучия и жестокого обращения с ребенком»; «Организация социального сопровождения семьи в целях защиты прав </a:t>
            </a:r>
            <a:r>
              <a:rPr lang="en-US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и законных интересов детей</a:t>
            </a:r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»; «Профилактика </a:t>
            </a:r>
            <a:r>
              <a:rPr lang="ru-RU" sz="1500" dirty="0" err="1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буллинга</a:t>
            </a:r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в школьном пространстве».</a:t>
            </a:r>
          </a:p>
          <a:p>
            <a:pPr marL="285750" indent="-285750"/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Готовятся </a:t>
            </a:r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документы для вхождения в федеральный реестр поставщиков общественно полезных услуг. </a:t>
            </a:r>
          </a:p>
          <a:p>
            <a:pPr marL="285750" indent="-285750"/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 2017 году стала победителем конкурса президентских грантов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32</a:t>
            </a:r>
            <a:endParaRPr lang="en" dirty="0"/>
          </a:p>
        </p:txBody>
      </p:sp>
      <p:grpSp>
        <p:nvGrpSpPr>
          <p:cNvPr id="6" name="Shape 692"/>
          <p:cNvGrpSpPr/>
          <p:nvPr/>
        </p:nvGrpSpPr>
        <p:grpSpPr>
          <a:xfrm>
            <a:off x="8556784" y="255460"/>
            <a:ext cx="333700" cy="329077"/>
            <a:chOff x="3292425" y="3664250"/>
            <a:chExt cx="397025" cy="391525"/>
          </a:xfrm>
        </p:grpSpPr>
        <p:sp>
          <p:nvSpPr>
            <p:cNvPr id="7" name="Shape 693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94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695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9467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794770" y="317064"/>
            <a:ext cx="5914890" cy="4632126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АНО СПС «Семья» </a:t>
            </a:r>
            <a:r>
              <a:rPr lang="en-US" sz="1500" dirty="0" err="1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Волгоград</a:t>
            </a:r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– Внедрены услуги «Нормализация жизни ребенка с ограниченными возможностями здоровья в семье» «Группа поддержки для родителей детей с ограниченными возможностями здоровья».  С 2015 года АНО СПС «Семья» входит в Реестр поставщиков социальных услуг Волгоградской области. В рамках постановления Администрации Волгоградской области №89-п от 20.12.2014 г. «О размере и порядке компенсации за предоставление социальных услуг поставщикам социальных услуг, включенным в реестр поставщиков социальных услуг Волгоградской области, но не участвующих в выполнении государственного задания (заказа)» АНО СПС «Семья» была получена субсидия из областного бюджета на возмещение затрат понесенных при предоставлении социальных услуг. За 2016 -2017 год привлечена сумма в размере 1 млн. руб. </a:t>
            </a:r>
            <a:endParaRPr lang="ru-RU" sz="15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marL="285750" indent="-285750"/>
            <a:endParaRPr lang="ru-RU" sz="15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marL="285750" indent="-285750"/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ПРОО </a:t>
            </a:r>
            <a:r>
              <a:rPr lang="ru-RU" sz="1500" dirty="0" err="1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ПравДА</a:t>
            </a:r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Вместе Пермь - Выделена краевая субсидия на организацию помощи детям, находящимся в конфликте с законом. В 2017 г. стали победителями конкурса президентских грантов. В 2016 г. привлечено 1 млн. руб. В 2017  - 2019 </a:t>
            </a:r>
            <a:r>
              <a:rPr lang="ru-RU" sz="1500" dirty="0" err="1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г.г</a:t>
            </a:r>
            <a:r>
              <a:rPr lang="ru-RU" sz="15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. из бюджета края в виде субсидии Планируется выделять 3,5 млн на каждый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000"/>
            <a:ext cx="2560320" cy="39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ru-RU" b="1" smtClean="0">
                <a:latin typeface="Oswald" charset="0"/>
                <a:ea typeface="Oswald" charset="0"/>
                <a:cs typeface="Oswald" charset="0"/>
              </a:rPr>
              <a:t>Результаты программы</a:t>
            </a:r>
            <a:endParaRPr lang="ru-RU" b="1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33</a:t>
            </a:r>
            <a:endParaRPr lang="en" dirty="0"/>
          </a:p>
        </p:txBody>
      </p:sp>
      <p:grpSp>
        <p:nvGrpSpPr>
          <p:cNvPr id="8" name="Shape 692"/>
          <p:cNvGrpSpPr/>
          <p:nvPr/>
        </p:nvGrpSpPr>
        <p:grpSpPr>
          <a:xfrm>
            <a:off x="8556784" y="255460"/>
            <a:ext cx="333700" cy="329077"/>
            <a:chOff x="3292425" y="3664250"/>
            <a:chExt cx="397025" cy="391525"/>
          </a:xfrm>
        </p:grpSpPr>
        <p:sp>
          <p:nvSpPr>
            <p:cNvPr id="9" name="Shape 693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94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95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10563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794770" y="175450"/>
            <a:ext cx="5892030" cy="473945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НРООПДИМ «</a:t>
            </a:r>
            <a:r>
              <a:rPr lang="ru-RU" sz="1800" dirty="0" err="1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Верас</a:t>
            </a: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» Н. Новгород - Внедрена услуга «Оказание комплексных </a:t>
            </a:r>
            <a:r>
              <a:rPr lang="ru-RU" sz="1800" dirty="0" err="1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психолого</a:t>
            </a: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–педагогических и социально–правовых услуг детям с интеллектуальными и психофизическими нарушениями развития (включая расстройства аутистического спектра) раннего и дошкольного возраста». Находится в реестре поставщиков социальных услуг Нижегородской области, получает возмещение с октября 2016 года. В рамках реестра поставщиков социальных услуг НРООПДИМ «</a:t>
            </a:r>
            <a:r>
              <a:rPr lang="ru-RU" sz="1800" dirty="0" err="1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Верас</a:t>
            </a: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» с 2018 года заявило о дополнении перечня социальных услуг в реестре услугами, которые предоставляются для категории получателей - взрослые инвалиды с 18 лет.</a:t>
            </a:r>
          </a:p>
          <a:p>
            <a:endParaRPr lang="ru-RU" sz="18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ЗГЖОО </a:t>
            </a: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«Гражданская инициатива» Златоуст – Внедрена услуга «Семейный клуб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»</a:t>
            </a:r>
          </a:p>
          <a:p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АНО Территория семьи Пермь – предоставление услуг семьям, в ТЖС. Вошли в реестр поставщиков социальных услуг. В 2017 г. стали победителями президентских грантов. Грант на организацию ресурсного центра помощи семьям в размере 3 млн.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000"/>
            <a:ext cx="2560320" cy="39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ru-RU" b="1" smtClean="0">
                <a:latin typeface="Oswald" charset="0"/>
                <a:ea typeface="Oswald" charset="0"/>
                <a:cs typeface="Oswald" charset="0"/>
              </a:rPr>
              <a:t>Результаты программы</a:t>
            </a:r>
            <a:endParaRPr lang="ru-RU" b="1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34</a:t>
            </a:r>
            <a:endParaRPr lang="en" dirty="0"/>
          </a:p>
        </p:txBody>
      </p:sp>
      <p:grpSp>
        <p:nvGrpSpPr>
          <p:cNvPr id="10" name="Shape 692"/>
          <p:cNvGrpSpPr/>
          <p:nvPr/>
        </p:nvGrpSpPr>
        <p:grpSpPr>
          <a:xfrm>
            <a:off x="8556784" y="255460"/>
            <a:ext cx="333700" cy="329077"/>
            <a:chOff x="3292425" y="3664250"/>
            <a:chExt cx="397025" cy="391525"/>
          </a:xfrm>
        </p:grpSpPr>
        <p:sp>
          <p:nvSpPr>
            <p:cNvPr id="11" name="Shape 693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94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95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62790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7" name="Прямоугольник 6"/>
          <p:cNvSpPr/>
          <p:nvPr/>
        </p:nvSpPr>
        <p:spPr>
          <a:xfrm>
            <a:off x="0" y="3120439"/>
            <a:ext cx="9144000" cy="202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568" y="3439471"/>
            <a:ext cx="6135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472E"/>
                </a:solidFill>
                <a:latin typeface="Oswald" charset="0"/>
                <a:ea typeface="Oswald" charset="0"/>
                <a:cs typeface="Oswald" charset="0"/>
              </a:rPr>
              <a:t>Межрегиональный ресурсный центр АНО ДПО Региональный Центр «ВЕКТОР</a:t>
            </a:r>
            <a:r>
              <a:rPr lang="ru-RU" sz="2800" b="1" dirty="0" smtClean="0">
                <a:solidFill>
                  <a:srgbClr val="FF472E"/>
                </a:solidFill>
                <a:latin typeface="Oswald" charset="0"/>
                <a:ea typeface="Oswald" charset="0"/>
                <a:cs typeface="Oswald" charset="0"/>
              </a:rPr>
              <a:t>»</a:t>
            </a:r>
            <a:endParaRPr lang="ru-RU" sz="2800" b="1" dirty="0">
              <a:solidFill>
                <a:srgbClr val="FF472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70" y="3225189"/>
            <a:ext cx="2340864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56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83180" cy="3981000"/>
          </a:xfrm>
        </p:spPr>
        <p:txBody>
          <a:bodyPr>
            <a:noAutofit/>
          </a:bodyPr>
          <a:lstStyle/>
          <a:p>
            <a:r>
              <a:rPr lang="ru-RU" b="1" dirty="0">
                <a:latin typeface="Oswald" charset="0"/>
                <a:ea typeface="Oswald" charset="0"/>
                <a:cs typeface="Oswald" charset="0"/>
              </a:rPr>
              <a:t>Мастерская НКО: «Точки Роста</a:t>
            </a:r>
            <a:r>
              <a:rPr lang="ru-RU" b="1" dirty="0" smtClean="0">
                <a:latin typeface="Oswald" charset="0"/>
                <a:ea typeface="Oswald" charset="0"/>
                <a:cs typeface="Oswald" charset="0"/>
              </a:rPr>
              <a:t>».</a:t>
            </a:r>
            <a:br>
              <a:rPr lang="ru-RU" b="1" dirty="0" smtClean="0">
                <a:latin typeface="Oswald" charset="0"/>
                <a:ea typeface="Oswald" charset="0"/>
                <a:cs typeface="Oswald" charset="0"/>
              </a:rPr>
            </a:br>
            <a:r>
              <a:rPr lang="ru-RU" b="1" dirty="0" smtClean="0"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dirty="0" smtClean="0">
                <a:latin typeface="Oswald" charset="0"/>
                <a:ea typeface="Oswald" charset="0"/>
                <a:cs typeface="Oswald" charset="0"/>
              </a:rPr>
            </a:br>
            <a:r>
              <a:rPr lang="ru-RU" b="1" dirty="0" smtClean="0">
                <a:latin typeface="Oswald" charset="0"/>
                <a:ea typeface="Oswald" charset="0"/>
                <a:cs typeface="Oswald" charset="0"/>
              </a:rPr>
              <a:t>Цели </a:t>
            </a:r>
            <a:r>
              <a:rPr lang="ru-RU" b="1" dirty="0">
                <a:latin typeface="Oswald" charset="0"/>
                <a:ea typeface="Oswald" charset="0"/>
                <a:cs typeface="Oswald" charset="0"/>
              </a:rPr>
              <a:t>и задачи </a:t>
            </a:r>
            <a:r>
              <a:rPr lang="ru-RU" b="1" dirty="0" smtClean="0">
                <a:latin typeface="Oswald" charset="0"/>
                <a:ea typeface="Oswald" charset="0"/>
                <a:cs typeface="Oswald" charset="0"/>
              </a:rPr>
              <a:t>проекта</a:t>
            </a:r>
            <a:endParaRPr lang="ru-RU" b="1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782014" y="266890"/>
            <a:ext cx="5721905" cy="4545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Развитие механизмов, обеспечивающих устойчивость и качество деятельности СО НКО, вовлеченных в процесс оказания социальных и общественно-полезных услуг детям и семьям в целях 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</a:t>
            </a: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рофилактики социального сиротства и защиты детей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.</a:t>
            </a:r>
          </a:p>
          <a:p>
            <a:pPr>
              <a:buNone/>
            </a:pPr>
            <a:endParaRPr lang="ru-RU" sz="16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Задачи:</a:t>
            </a:r>
          </a:p>
          <a:p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Масштабирование опыта внедрения стандартов семейно-ориентированных услуг в СО НКО.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Выявление </a:t>
            </a: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и стандартизация востребованных общественно-полезных услуг и практик СО НКО, имеющих профилактическое и реабилитационное значение.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компетентности сотрудников и добровольцев СО НКО в сфере оказания помощи семьям и управления реализацией социальных услуг.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Обобщение </a:t>
            </a: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и трансляция инновационного опыта СО НКО в регионы РФ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.</a:t>
            </a:r>
            <a:endParaRPr lang="ru-RU" sz="16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36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4722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71750" cy="3981000"/>
          </a:xfrm>
        </p:spPr>
        <p:txBody>
          <a:bodyPr>
            <a:noAutofit/>
          </a:bodyPr>
          <a:lstStyle/>
          <a:p>
            <a:r>
              <a:rPr lang="ru-RU" b="1" dirty="0">
                <a:latin typeface="Oswald" charset="0"/>
                <a:ea typeface="Oswald" charset="0"/>
                <a:cs typeface="Oswald" charset="0"/>
              </a:rPr>
              <a:t>Мастерская НКО: «Точки Роста». Обучение.</a:t>
            </a:r>
          </a:p>
        </p:txBody>
      </p:sp>
      <p:sp>
        <p:nvSpPr>
          <p:cNvPr id="7" name="Объект 6"/>
          <p:cNvSpPr>
            <a:spLocks noGrp="1"/>
          </p:cNvSpPr>
          <p:nvPr>
            <p:ph type="body" idx="1"/>
          </p:nvPr>
        </p:nvSpPr>
        <p:spPr>
          <a:xfrm>
            <a:off x="2747724" y="232600"/>
            <a:ext cx="5809059" cy="41679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Проектные семинары для опорных и </a:t>
            </a:r>
            <a:r>
              <a:rPr lang="ru-RU" sz="1800" dirty="0" err="1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стажировочных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площадок.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Стажировки по выходу на рынок услуг на базе </a:t>
            </a:r>
            <a:r>
              <a:rPr lang="ru-RU" sz="1800" dirty="0" err="1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стажировочных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площадок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Дистанционные курсы повышения квалификации (</a:t>
            </a: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б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азовый модуль)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Курсы повышения квалификации по организации семейно-ориентированных услуг (специализированный модуль)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Курсы профессиональной переподготовки для руководителей, сотрудников и добровольцев (250 час.)</a:t>
            </a:r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37</a:t>
            </a:r>
            <a:endParaRPr lang="en" dirty="0"/>
          </a:p>
        </p:txBody>
      </p:sp>
      <p:sp>
        <p:nvSpPr>
          <p:cNvPr id="6" name="Shape 186"/>
          <p:cNvSpPr/>
          <p:nvPr/>
        </p:nvSpPr>
        <p:spPr>
          <a:xfrm rot="729144">
            <a:off x="5150035" y="3950700"/>
            <a:ext cx="916334" cy="85772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6703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8" name="Shape 187"/>
          <p:cNvSpPr/>
          <p:nvPr/>
        </p:nvSpPr>
        <p:spPr>
          <a:xfrm rot="-773137" flipH="1">
            <a:off x="5569568" y="3721796"/>
            <a:ext cx="992801" cy="92905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D0036">
              <a:alpha val="71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00BC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3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5183313" y="632610"/>
            <a:ext cx="472800" cy="472800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7063350" y="632610"/>
            <a:ext cx="472800" cy="472800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3303275" y="2742750"/>
            <a:ext cx="472800" cy="472800"/>
          </a:xfrm>
          <a:prstGeom prst="ellipse">
            <a:avLst/>
          </a:prstGeom>
          <a:solidFill>
            <a:srgbClr val="DD7E6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5183313" y="2719263"/>
            <a:ext cx="472800" cy="4728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7063350" y="2719263"/>
            <a:ext cx="472800" cy="472800"/>
          </a:xfrm>
          <a:prstGeom prst="ellipse">
            <a:avLst/>
          </a:prstGeom>
          <a:solidFill>
            <a:srgbClr val="ED0036">
              <a:alpha val="71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3303275" y="632610"/>
            <a:ext cx="472800" cy="4728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2806200" y="1234200"/>
            <a:ext cx="2052925" cy="132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2400" dirty="0">
                <a:latin typeface="Oswald Light" charset="0"/>
                <a:ea typeface="Oswald Light" charset="0"/>
                <a:cs typeface="Oswald Light" charset="0"/>
              </a:rPr>
              <a:t>Выбираем и описываем услуги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2"/>
          </p:nvPr>
        </p:nvSpPr>
        <p:spPr>
          <a:xfrm>
            <a:off x="4740198" y="1256950"/>
            <a:ext cx="1997353" cy="132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2400" dirty="0" smtClean="0">
                <a:latin typeface="Oswald Light" charset="0"/>
                <a:ea typeface="Oswald Light" charset="0"/>
                <a:cs typeface="Oswald Light" charset="0"/>
              </a:rPr>
              <a:t>Проводим </a:t>
            </a:r>
            <a:r>
              <a:rPr lang="ru-RU" sz="2400" dirty="0">
                <a:latin typeface="Oswald Light" charset="0"/>
                <a:ea typeface="Oswald Light" charset="0"/>
                <a:cs typeface="Oswald Light" charset="0"/>
              </a:rPr>
              <a:t>стажировки и </a:t>
            </a:r>
            <a:r>
              <a:rPr lang="ru-RU" sz="2400" dirty="0" err="1">
                <a:latin typeface="Oswald Light" charset="0"/>
                <a:ea typeface="Oswald Light" charset="0"/>
                <a:cs typeface="Oswald Light" charset="0"/>
              </a:rPr>
              <a:t>супервизию</a:t>
            </a:r>
            <a:endParaRPr lang="ru-RU" sz="2400" dirty="0"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body" idx="3"/>
          </p:nvPr>
        </p:nvSpPr>
        <p:spPr>
          <a:xfrm>
            <a:off x="6832679" y="1234200"/>
            <a:ext cx="1789800" cy="132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2400" dirty="0">
                <a:latin typeface="Oswald Light" charset="0"/>
                <a:ea typeface="Oswald Light" charset="0"/>
                <a:cs typeface="Oswald Light" charset="0"/>
              </a:rPr>
              <a:t>Описываем лучшие практики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dirty="0"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38</a:t>
            </a:fld>
            <a:endParaRPr lang="en"/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2806200" y="3282850"/>
            <a:ext cx="2049931" cy="132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2400" dirty="0">
                <a:latin typeface="Oswald Light" charset="0"/>
                <a:ea typeface="Oswald Light" charset="0"/>
                <a:cs typeface="Oswald Light" charset="0"/>
              </a:rPr>
              <a:t>Распространяем успешный опыт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2"/>
          </p:nvPr>
        </p:nvSpPr>
        <p:spPr>
          <a:xfrm>
            <a:off x="4743449" y="3282850"/>
            <a:ext cx="2089229" cy="132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2400" dirty="0">
                <a:latin typeface="Oswald Light" charset="0"/>
                <a:ea typeface="Oswald Light" charset="0"/>
                <a:cs typeface="Oswald Light" charset="0"/>
              </a:rPr>
              <a:t>Разрабатываем образовательные программы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3"/>
          </p:nvPr>
        </p:nvSpPr>
        <p:spPr>
          <a:xfrm>
            <a:off x="6832678" y="3282850"/>
            <a:ext cx="2117011" cy="132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2400" dirty="0">
                <a:latin typeface="Oswald Light" charset="0"/>
                <a:ea typeface="Oswald Light" charset="0"/>
                <a:cs typeface="Oswald Light" charset="0"/>
              </a:rPr>
              <a:t>Разрабатываем и продвигаем стандарты услуг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dirty="0"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0" y="0"/>
            <a:ext cx="2571750" cy="39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ru-RU" sz="2700" b="1" smtClean="0">
                <a:latin typeface="Oswald" charset="0"/>
                <a:ea typeface="Oswald" charset="0"/>
                <a:cs typeface="Oswald" charset="0"/>
              </a:rPr>
              <a:t>Мастерская НКО: «Точки Роста». Лаборатория стандартизации услуг</a:t>
            </a:r>
            <a:endParaRPr lang="ru-RU" sz="2700" b="1" dirty="0">
              <a:latin typeface="Oswald" charset="0"/>
              <a:ea typeface="Oswald" charset="0"/>
              <a:cs typeface="Oswald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grpSp>
        <p:nvGrpSpPr>
          <p:cNvPr id="61" name="Shape 497"/>
          <p:cNvGrpSpPr/>
          <p:nvPr/>
        </p:nvGrpSpPr>
        <p:grpSpPr>
          <a:xfrm>
            <a:off x="3211398" y="822280"/>
            <a:ext cx="342903" cy="447293"/>
            <a:chOff x="590250" y="244200"/>
            <a:chExt cx="407975" cy="532175"/>
          </a:xfrm>
        </p:grpSpPr>
        <p:sp>
          <p:nvSpPr>
            <p:cNvPr id="62" name="Shape 498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49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500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501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50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503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504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505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50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50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508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50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510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511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6" name="Shape 862"/>
          <p:cNvGrpSpPr/>
          <p:nvPr/>
        </p:nvGrpSpPr>
        <p:grpSpPr>
          <a:xfrm>
            <a:off x="4961538" y="822280"/>
            <a:ext cx="377320" cy="503518"/>
            <a:chOff x="6718575" y="2318625"/>
            <a:chExt cx="256950" cy="407375"/>
          </a:xfrm>
        </p:grpSpPr>
        <p:sp>
          <p:nvSpPr>
            <p:cNvPr id="77" name="Shape 8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8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8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5" name="Shape 532"/>
          <p:cNvGrpSpPr/>
          <p:nvPr/>
        </p:nvGrpSpPr>
        <p:grpSpPr>
          <a:xfrm>
            <a:off x="6956868" y="803267"/>
            <a:ext cx="342882" cy="418128"/>
            <a:chOff x="596350" y="929175"/>
            <a:chExt cx="407950" cy="497475"/>
          </a:xfrm>
        </p:grpSpPr>
        <p:sp>
          <p:nvSpPr>
            <p:cNvPr id="86" name="Shape 53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534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535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53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537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53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53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3" name="Shape 559"/>
          <p:cNvGrpSpPr/>
          <p:nvPr/>
        </p:nvGrpSpPr>
        <p:grpSpPr>
          <a:xfrm>
            <a:off x="3163300" y="2909493"/>
            <a:ext cx="391001" cy="382827"/>
            <a:chOff x="1236875" y="1623900"/>
            <a:chExt cx="465200" cy="455475"/>
          </a:xfrm>
        </p:grpSpPr>
        <p:sp>
          <p:nvSpPr>
            <p:cNvPr id="94" name="Shape 560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0" t="0" r="0" b="0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561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562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0" t="0" r="0" b="0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563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0" t="0" r="0" b="0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564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565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566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0" t="0" r="0" b="0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1" name="Shape 567"/>
          <p:cNvGrpSpPr/>
          <p:nvPr/>
        </p:nvGrpSpPr>
        <p:grpSpPr>
          <a:xfrm>
            <a:off x="5084007" y="2909493"/>
            <a:ext cx="366458" cy="366437"/>
            <a:chOff x="1923675" y="1633650"/>
            <a:chExt cx="436000" cy="435975"/>
          </a:xfrm>
        </p:grpSpPr>
        <p:sp>
          <p:nvSpPr>
            <p:cNvPr id="102" name="Shape 56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56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57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57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572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573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8" name="Shape 600"/>
          <p:cNvGrpSpPr/>
          <p:nvPr/>
        </p:nvGrpSpPr>
        <p:grpSpPr>
          <a:xfrm>
            <a:off x="6880593" y="2884666"/>
            <a:ext cx="383835" cy="363369"/>
            <a:chOff x="6618700" y="1635475"/>
            <a:chExt cx="456675" cy="432325"/>
          </a:xfrm>
        </p:grpSpPr>
        <p:sp>
          <p:nvSpPr>
            <p:cNvPr id="109" name="Shape 601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602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603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604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605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7265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94610" cy="3981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Oswald" charset="0"/>
                <a:ea typeface="Oswald" charset="0"/>
                <a:cs typeface="Oswald" charset="0"/>
              </a:rPr>
              <a:t>Мастерская </a:t>
            </a:r>
            <a:r>
              <a:rPr lang="ru-RU" sz="3000" b="1" dirty="0">
                <a:latin typeface="Oswald" charset="0"/>
                <a:ea typeface="Oswald" charset="0"/>
                <a:cs typeface="Oswald" charset="0"/>
              </a:rPr>
              <a:t>НКО: Точки роста.</a:t>
            </a:r>
            <a:br>
              <a:rPr lang="ru-RU" sz="3000" b="1" dirty="0">
                <a:latin typeface="Oswald" charset="0"/>
                <a:ea typeface="Oswald" charset="0"/>
                <a:cs typeface="Oswald" charset="0"/>
              </a:rPr>
            </a:br>
            <a:r>
              <a:rPr lang="ru-RU" sz="3000" b="1" dirty="0">
                <a:latin typeface="Oswald" charset="0"/>
                <a:ea typeface="Oswald" charset="0"/>
                <a:cs typeface="Oswald" charset="0"/>
              </a:rPr>
              <a:t>Уровни участия</a:t>
            </a:r>
            <a:r>
              <a:rPr lang="ru-RU" b="1" dirty="0" smtClean="0"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dirty="0" smtClean="0">
                <a:latin typeface="Oswald" charset="0"/>
                <a:ea typeface="Oswald" charset="0"/>
                <a:cs typeface="Oswald" charset="0"/>
              </a:rPr>
            </a:br>
            <a:endParaRPr lang="ru-RU" b="1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>
          <a:xfrm>
            <a:off x="2770584" y="232600"/>
            <a:ext cx="5824775" cy="46022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dirty="0">
                <a:solidFill>
                  <a:schemeClr val="tx1"/>
                </a:solidFill>
                <a:latin typeface="Oswald SemiBold" charset="0"/>
                <a:ea typeface="Oswald SemiBold" charset="0"/>
                <a:cs typeface="Oswald SemiBold" charset="0"/>
              </a:rPr>
              <a:t>Опорная площадка. </a:t>
            </a:r>
            <a:endParaRPr lang="ru-RU" sz="2600" b="1" dirty="0" smtClean="0">
              <a:solidFill>
                <a:schemeClr val="tx1"/>
              </a:solidFill>
              <a:latin typeface="Oswald SemiBold" charset="0"/>
              <a:ea typeface="Oswald SemiBold" charset="0"/>
              <a:cs typeface="Oswald SemiBold" charset="0"/>
            </a:endParaRPr>
          </a:p>
          <a:p>
            <a:pPr>
              <a:buNone/>
            </a:pPr>
            <a:endParaRPr lang="ru-RU" sz="2600" b="1" dirty="0">
              <a:solidFill>
                <a:schemeClr val="tx1"/>
              </a:solidFill>
              <a:latin typeface="Oswald SemiBold" charset="0"/>
              <a:ea typeface="Oswald SemiBold" charset="0"/>
              <a:cs typeface="Oswald SemiBold" charset="0"/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Мастерская </a:t>
            </a:r>
            <a:r>
              <a:rPr lang="ru-RU" sz="2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на базе НКО – проводит стажировки, консультирует, организует </a:t>
            </a:r>
            <a:r>
              <a:rPr lang="ru-RU" sz="2600" dirty="0" err="1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супервизию</a:t>
            </a:r>
            <a:r>
              <a:rPr lang="ru-RU" sz="2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 </a:t>
            </a:r>
            <a:endParaRPr lang="ru-RU" sz="26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</a:pPr>
            <a:endParaRPr lang="ru-RU" sz="2600" b="1" dirty="0">
              <a:solidFill>
                <a:schemeClr val="tx1"/>
              </a:solidFill>
              <a:latin typeface="Oswald" charset="0"/>
              <a:ea typeface="Oswald" charset="0"/>
              <a:cs typeface="Oswald" charset="0"/>
            </a:endParaRPr>
          </a:p>
          <a:p>
            <a:pPr>
              <a:buNone/>
            </a:pPr>
            <a:r>
              <a:rPr lang="ru-RU" sz="2600" b="1" dirty="0" err="1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Стажировочная</a:t>
            </a:r>
            <a:r>
              <a:rPr lang="ru-RU" sz="2600" b="1" dirty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 площадка. </a:t>
            </a:r>
            <a:endParaRPr lang="ru-RU" sz="2600" b="1" dirty="0" smtClean="0">
              <a:solidFill>
                <a:schemeClr val="tx1"/>
              </a:solidFill>
              <a:latin typeface="Oswald" charset="0"/>
              <a:ea typeface="Oswald" charset="0"/>
              <a:cs typeface="Oswald" charset="0"/>
            </a:endParaRPr>
          </a:p>
          <a:p>
            <a:pPr>
              <a:buNone/>
            </a:pPr>
            <a:endParaRPr lang="ru-RU" sz="2600" b="1" dirty="0">
              <a:solidFill>
                <a:schemeClr val="tx1"/>
              </a:solidFill>
              <a:latin typeface="Oswald" charset="0"/>
              <a:ea typeface="Oswald" charset="0"/>
              <a:cs typeface="Oswald" charset="0"/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Внедряет </a:t>
            </a:r>
            <a:r>
              <a:rPr lang="ru-RU" sz="2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стандарты, проводит стажировки, описывает лучшие практики и внедряет </a:t>
            </a:r>
            <a:r>
              <a:rPr lang="ru-RU" sz="2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стандарты</a:t>
            </a:r>
          </a:p>
          <a:p>
            <a:pPr>
              <a:buNone/>
            </a:pPr>
            <a:endParaRPr lang="ru-RU" sz="26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</a:pPr>
            <a:r>
              <a:rPr lang="ru-RU" sz="2600" b="1" dirty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Участник. </a:t>
            </a:r>
            <a:endParaRPr lang="ru-RU" sz="2600" b="1" dirty="0" smtClean="0">
              <a:solidFill>
                <a:schemeClr val="tx1"/>
              </a:solidFill>
              <a:latin typeface="Oswald" charset="0"/>
              <a:ea typeface="Oswald" charset="0"/>
              <a:cs typeface="Oswald" charset="0"/>
            </a:endParaRPr>
          </a:p>
          <a:p>
            <a:pPr>
              <a:buNone/>
            </a:pPr>
            <a:endParaRPr lang="ru-RU" sz="2600" b="1" dirty="0">
              <a:solidFill>
                <a:schemeClr val="tx1"/>
              </a:solidFill>
              <a:latin typeface="Oswald" charset="0"/>
              <a:ea typeface="Oswald" charset="0"/>
              <a:cs typeface="Oswald" charset="0"/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Проходит </a:t>
            </a:r>
            <a:r>
              <a:rPr lang="ru-RU" sz="2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обучение, консультируется, получает и распространяет материалы проекта </a:t>
            </a:r>
          </a:p>
          <a:p>
            <a:endParaRPr lang="ru-RU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39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7161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73078" cy="398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Национальная стратегия действий в интересах детей на 2012-2017 гг.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endParaRPr lang="en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484" name="Shape 484"/>
          <p:cNvSpPr txBox="1">
            <a:spLocks noGrp="1"/>
          </p:cNvSpPr>
          <p:nvPr>
            <p:ph type="body" idx="2"/>
          </p:nvPr>
        </p:nvSpPr>
        <p:spPr>
          <a:xfrm>
            <a:off x="2713274" y="130208"/>
            <a:ext cx="5697662" cy="462117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Семейная политика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детствосбережения</a:t>
            </a:r>
            <a:endParaRPr lang="ru-RU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Доступность качественного обучения и воспитания, культурное развитие и информационная безопасность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детей</a:t>
            </a:r>
          </a:p>
          <a:p>
            <a:pPr>
              <a:lnSpc>
                <a:spcPct val="100000"/>
              </a:lnSpc>
              <a:buNone/>
              <a:defRPr/>
            </a:pP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Здравоохранение, дружественное к детям, и здоровый образ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жизни</a:t>
            </a:r>
          </a:p>
          <a:p>
            <a:pPr>
              <a:lnSpc>
                <a:spcPct val="100000"/>
              </a:lnSpc>
              <a:buNone/>
              <a:defRPr/>
            </a:pP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Равные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возможности для детей, нуждающихся в особой заботе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государства</a:t>
            </a:r>
          </a:p>
          <a:p>
            <a:pPr>
              <a:lnSpc>
                <a:spcPct val="100000"/>
              </a:lnSpc>
              <a:buNone/>
              <a:defRPr/>
            </a:pP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Создание системы защиты и обеспечения прав и интересов детей и дружественного к ребенку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правосудия</a:t>
            </a:r>
          </a:p>
          <a:p>
            <a:pPr>
              <a:lnSpc>
                <a:spcPct val="100000"/>
              </a:lnSpc>
              <a:buNone/>
              <a:defRPr/>
            </a:pP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Дети - участники реализации Национальной стратегии</a:t>
            </a:r>
          </a:p>
        </p:txBody>
      </p:sp>
      <p:grpSp>
        <p:nvGrpSpPr>
          <p:cNvPr id="5" name="Shape 705"/>
          <p:cNvGrpSpPr/>
          <p:nvPr/>
        </p:nvGrpSpPr>
        <p:grpSpPr>
          <a:xfrm>
            <a:off x="8556784" y="290270"/>
            <a:ext cx="353136" cy="313738"/>
            <a:chOff x="5292575" y="3681900"/>
            <a:chExt cx="420150" cy="373275"/>
          </a:xfrm>
        </p:grpSpPr>
        <p:sp>
          <p:nvSpPr>
            <p:cNvPr id="6" name="Shape 706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07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708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0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1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711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712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3000" t="-2000" r="-4000" b="-12000"/>
          </a:stretch>
        </a:blip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511424" y="-12471"/>
            <a:ext cx="3763395" cy="973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Oswald" charset="0"/>
                <a:ea typeface="Oswald" charset="0"/>
                <a:cs typeface="Oswald" charset="0"/>
              </a:rPr>
              <a:t>Подробнее о проекте</a:t>
            </a:r>
            <a:endParaRPr lang="en" sz="2800" b="1" dirty="0">
              <a:solidFill>
                <a:srgbClr val="002060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220881" y="1151981"/>
            <a:ext cx="4419699" cy="359786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2400" u="sng" dirty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http://vectornko.ru/masternko-tochkirosta</a:t>
            </a:r>
            <a:r>
              <a:rPr lang="en-US" sz="2400" u="sng" dirty="0" smtClean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/</a:t>
            </a:r>
            <a:endParaRPr lang="ru-RU" sz="2400" u="sng" dirty="0" smtClean="0">
              <a:solidFill>
                <a:srgbClr val="FF0000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marL="0" indent="0" algn="ctr">
              <a:buNone/>
            </a:pPr>
            <a:endParaRPr lang="ru-RU" sz="2400" u="sng" dirty="0">
              <a:solidFill>
                <a:srgbClr val="FF0000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ctr"/>
            <a:r>
              <a:rPr lang="en-US" sz="2400" u="sng" dirty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http://vectornko.ru</a:t>
            </a:r>
            <a:r>
              <a:rPr lang="en-US" sz="2400" u="sng" dirty="0" smtClean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/</a:t>
            </a:r>
            <a:endParaRPr lang="ru-RU" sz="2400" u="sng" dirty="0" smtClean="0">
              <a:solidFill>
                <a:srgbClr val="FF0000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ctr"/>
            <a:endParaRPr lang="ru-RU" sz="2400" u="sng" dirty="0">
              <a:solidFill>
                <a:srgbClr val="FF0000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ctr"/>
            <a:r>
              <a:rPr lang="en-US" sz="2400" u="sng" dirty="0" smtClean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vk.com/</a:t>
            </a:r>
            <a:r>
              <a:rPr lang="en-US" sz="2400" u="sng" dirty="0" err="1" smtClean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vectornkoperm</a:t>
            </a:r>
            <a:endParaRPr lang="ru-RU" sz="2400" u="sng" dirty="0" smtClean="0">
              <a:solidFill>
                <a:srgbClr val="FF0000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ctr"/>
            <a:endParaRPr lang="ru-RU" sz="2400" u="sng" dirty="0">
              <a:solidFill>
                <a:srgbClr val="FF0000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algn="ctr"/>
            <a:r>
              <a:rPr lang="en-US" sz="2400" u="sng" dirty="0">
                <a:solidFill>
                  <a:srgbClr val="FF0000"/>
                </a:solidFill>
                <a:latin typeface="Oswald Light" charset="0"/>
                <a:ea typeface="Oswald Light" charset="0"/>
                <a:cs typeface="Oswald Light" charset="0"/>
              </a:rPr>
              <a:t>www.facebook.com/vectornkoperm</a:t>
            </a:r>
            <a:endParaRPr lang="en" sz="2400" u="sng" dirty="0">
              <a:solidFill>
                <a:srgbClr val="FF0000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8" name="Shape 540"/>
          <p:cNvSpPr/>
          <p:nvPr/>
        </p:nvSpPr>
        <p:spPr>
          <a:xfrm>
            <a:off x="841584" y="3418615"/>
            <a:ext cx="222147" cy="38487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Shape 541"/>
          <p:cNvGrpSpPr/>
          <p:nvPr/>
        </p:nvGrpSpPr>
        <p:grpSpPr>
          <a:xfrm>
            <a:off x="779412" y="2586311"/>
            <a:ext cx="346490" cy="333688"/>
            <a:chOff x="2583325" y="2972875"/>
            <a:chExt cx="462850" cy="445750"/>
          </a:xfrm>
          <a:solidFill>
            <a:srgbClr val="002060"/>
          </a:solidFill>
        </p:grpSpPr>
        <p:sp>
          <p:nvSpPr>
            <p:cNvPr id="11" name="Shape 542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4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" name="Shape 595"/>
          <p:cNvGrpSpPr/>
          <p:nvPr/>
        </p:nvGrpSpPr>
        <p:grpSpPr>
          <a:xfrm>
            <a:off x="345497" y="1319791"/>
            <a:ext cx="331854" cy="331873"/>
            <a:chOff x="570875" y="4322250"/>
            <a:chExt cx="443300" cy="443325"/>
          </a:xfrm>
        </p:grpSpPr>
        <p:sp>
          <p:nvSpPr>
            <p:cNvPr id="14" name="Shape 596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9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59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59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" name="Shape 539"/>
          <p:cNvSpPr/>
          <p:nvPr/>
        </p:nvSpPr>
        <p:spPr>
          <a:xfrm>
            <a:off x="220881" y="4227499"/>
            <a:ext cx="299852" cy="384874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29" y="296780"/>
            <a:ext cx="893300" cy="6642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73078" cy="398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Национальная стратегия действий в интересах детей на 2012-2017 гг.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endParaRPr lang="en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484" name="Shape 484"/>
          <p:cNvSpPr txBox="1">
            <a:spLocks noGrp="1"/>
          </p:cNvSpPr>
          <p:nvPr>
            <p:ph type="body" idx="2"/>
          </p:nvPr>
        </p:nvSpPr>
        <p:spPr>
          <a:xfrm>
            <a:off x="2873455" y="409478"/>
            <a:ext cx="5424725" cy="420565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Семейная политика </a:t>
            </a:r>
            <a:r>
              <a:rPr lang="ru-RU" sz="1600" dirty="0" err="1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детствосбережения</a:t>
            </a:r>
            <a:endParaRPr lang="ru-RU" sz="16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endParaRPr lang="ru-RU" sz="16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Доступность качественного обучения и воспитания, культурное развитие и информационная безопасность 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детей</a:t>
            </a:r>
          </a:p>
          <a:p>
            <a:pPr>
              <a:buNone/>
              <a:defRPr/>
            </a:pPr>
            <a:endParaRPr lang="ru-RU" sz="16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Здравоохранение, дружественное к детям, и здоровый образ 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жизни</a:t>
            </a:r>
          </a:p>
          <a:p>
            <a:pPr>
              <a:buNone/>
              <a:defRPr/>
            </a:pPr>
            <a:endParaRPr lang="ru-RU" sz="16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Равные </a:t>
            </a: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возможности для детей, нуждающихся в особой заботе 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государства</a:t>
            </a:r>
          </a:p>
          <a:p>
            <a:pPr>
              <a:buNone/>
              <a:defRPr/>
            </a:pPr>
            <a:endParaRPr lang="ru-RU" sz="16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Создание системы защиты и обеспечения прав и интересов детей и дружественного к ребенку </a:t>
            </a:r>
            <a:r>
              <a:rPr lang="ru-RU" sz="16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правосудия</a:t>
            </a:r>
          </a:p>
          <a:p>
            <a:pPr>
              <a:buNone/>
              <a:defRPr/>
            </a:pPr>
            <a:endParaRPr lang="ru-RU" sz="16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Дети - участники реализации Национальной стратегии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grpSp>
        <p:nvGrpSpPr>
          <p:cNvPr id="6" name="Shape 705"/>
          <p:cNvGrpSpPr/>
          <p:nvPr/>
        </p:nvGrpSpPr>
        <p:grpSpPr>
          <a:xfrm>
            <a:off x="8556784" y="290270"/>
            <a:ext cx="353136" cy="313738"/>
            <a:chOff x="5292575" y="3681900"/>
            <a:chExt cx="420150" cy="373275"/>
          </a:xfrm>
        </p:grpSpPr>
        <p:sp>
          <p:nvSpPr>
            <p:cNvPr id="7" name="Shape 706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707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08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0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71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711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712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4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-15950" y="0"/>
            <a:ext cx="2573078" cy="398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Семейная </a:t>
            </a:r>
            <a:r>
              <a:rPr lang="ru-RU" b="1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политика </a:t>
            </a:r>
            <a:r>
              <a:rPr lang="ru-RU" b="1" dirty="0" smtClean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детство-сбережения</a:t>
            </a:r>
            <a:r>
              <a:rPr lang="ru-RU" b="1" dirty="0">
                <a:solidFill>
                  <a:srgbClr val="002060"/>
                </a:solidFill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Oswald" charset="0"/>
                <a:ea typeface="Oswald" charset="0"/>
                <a:cs typeface="Oswald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endParaRPr lang="en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484" name="Shape 484"/>
          <p:cNvSpPr txBox="1">
            <a:spLocks noGrp="1"/>
          </p:cNvSpPr>
          <p:nvPr>
            <p:ph type="body" idx="2"/>
          </p:nvPr>
        </p:nvSpPr>
        <p:spPr>
          <a:xfrm>
            <a:off x="2730324" y="350874"/>
            <a:ext cx="5851356" cy="420565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Семейная политика </a:t>
            </a:r>
            <a:r>
              <a:rPr lang="ru-RU" sz="1800" dirty="0" err="1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детствосбережения</a:t>
            </a:r>
            <a:endParaRPr lang="ru-RU" sz="1800" dirty="0" smtClean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Доступность качественного обучения и воспитания, культурное развитие и информационная безопасность 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детей</a:t>
            </a:r>
          </a:p>
          <a:p>
            <a:pPr>
              <a:buNone/>
              <a:defRPr/>
            </a:pPr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Здравоохранение, дружественное к детям, и здоровый образ 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жизни</a:t>
            </a:r>
          </a:p>
          <a:p>
            <a:pPr>
              <a:buNone/>
              <a:defRPr/>
            </a:pPr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Равные </a:t>
            </a: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возможности для детей, нуждающихся в особой заботе 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государства</a:t>
            </a:r>
          </a:p>
          <a:p>
            <a:pPr>
              <a:buNone/>
              <a:defRPr/>
            </a:pPr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Создание системы защиты и обеспечения прав и интересов детей и дружественного к ребенку </a:t>
            </a:r>
            <a:r>
              <a:rPr lang="ru-RU" sz="1800" dirty="0" smtClean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правосудия</a:t>
            </a:r>
          </a:p>
          <a:p>
            <a:pPr>
              <a:buNone/>
              <a:defRPr/>
            </a:pPr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Дети - участники реализации Национальной стратегии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grpSp>
        <p:nvGrpSpPr>
          <p:cNvPr id="6" name="Shape 688"/>
          <p:cNvGrpSpPr/>
          <p:nvPr/>
        </p:nvGrpSpPr>
        <p:grpSpPr>
          <a:xfrm>
            <a:off x="8581680" y="350874"/>
            <a:ext cx="360301" cy="295814"/>
            <a:chOff x="2599525" y="3688600"/>
            <a:chExt cx="428675" cy="351950"/>
          </a:xfrm>
        </p:grpSpPr>
        <p:sp>
          <p:nvSpPr>
            <p:cNvPr id="7" name="Shape 689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0" t="0" r="0" b="0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90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0" t="0" r="0" b="0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691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0" t="0" r="0" b="0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FF17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69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154"/>
          <p:cNvSpPr/>
          <p:nvPr/>
        </p:nvSpPr>
        <p:spPr>
          <a:xfrm>
            <a:off x="3039404" y="2282044"/>
            <a:ext cx="1516520" cy="1516520"/>
          </a:xfrm>
          <a:prstGeom prst="ellipse">
            <a:avLst/>
          </a:prstGeom>
          <a:solidFill>
            <a:srgbClr val="FF751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Инновационные </a:t>
            </a:r>
            <a:r>
              <a:rPr lang="ru-RU" sz="1200" dirty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модели </a:t>
            </a:r>
            <a:r>
              <a:rPr lang="ru-RU" sz="1200" dirty="0" smtClean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помощи</a:t>
            </a:r>
            <a:endParaRPr lang="ru-RU" sz="1200" dirty="0">
              <a:solidFill>
                <a:schemeClr val="bg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55" name="Shape 154"/>
          <p:cNvSpPr/>
          <p:nvPr/>
        </p:nvSpPr>
        <p:spPr>
          <a:xfrm>
            <a:off x="1522884" y="2282044"/>
            <a:ext cx="1516520" cy="1516520"/>
          </a:xfrm>
          <a:prstGeom prst="ellipse">
            <a:avLst/>
          </a:prstGeom>
          <a:solidFill>
            <a:srgbClr val="FF84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1100" smtClean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Инновационные </a:t>
            </a:r>
            <a:r>
              <a:rPr lang="ru-RU" sz="1100" dirty="0" smtClean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услуги</a:t>
            </a:r>
            <a:endParaRPr lang="ru-RU" sz="1100" dirty="0">
              <a:solidFill>
                <a:schemeClr val="bg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cxnSp>
        <p:nvCxnSpPr>
          <p:cNvPr id="56" name="Shape 155"/>
          <p:cNvCxnSpPr/>
          <p:nvPr/>
        </p:nvCxnSpPr>
        <p:spPr>
          <a:xfrm>
            <a:off x="2909916" y="3035275"/>
            <a:ext cx="314604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sp>
        <p:nvSpPr>
          <p:cNvPr id="38" name="Shape 154"/>
          <p:cNvSpPr/>
          <p:nvPr/>
        </p:nvSpPr>
        <p:spPr>
          <a:xfrm>
            <a:off x="0" y="2282044"/>
            <a:ext cx="1516520" cy="1516520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Область </a:t>
            </a:r>
          </a:p>
          <a:p>
            <a:pPr eaLnBrk="0" hangingPunct="0"/>
            <a:r>
              <a:rPr lang="ru-RU" sz="1200" dirty="0" smtClean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формирования инноваций</a:t>
            </a:r>
            <a:endParaRPr lang="ru-RU" sz="1200" dirty="0">
              <a:solidFill>
                <a:schemeClr val="bg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cxnSp>
        <p:nvCxnSpPr>
          <p:cNvPr id="39" name="Shape 155"/>
          <p:cNvCxnSpPr/>
          <p:nvPr/>
        </p:nvCxnSpPr>
        <p:spPr>
          <a:xfrm>
            <a:off x="1393396" y="3035275"/>
            <a:ext cx="314604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58" name="Shape 154"/>
          <p:cNvSpPr/>
          <p:nvPr/>
        </p:nvSpPr>
        <p:spPr>
          <a:xfrm>
            <a:off x="4562288" y="2282044"/>
            <a:ext cx="1516520" cy="1516520"/>
          </a:xfrm>
          <a:prstGeom prst="ellipse">
            <a:avLst/>
          </a:prstGeom>
          <a:solidFill>
            <a:srgbClr val="FF631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lang="ru-RU" sz="1200" dirty="0" smtClean="0">
              <a:solidFill>
                <a:schemeClr val="bg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endParaRPr lang="ru-RU" sz="1200" dirty="0">
              <a:solidFill>
                <a:schemeClr val="bg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r>
              <a:rPr lang="ru-RU" sz="1200" dirty="0" err="1" smtClean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Институцио-нализация</a:t>
            </a:r>
            <a:r>
              <a:rPr lang="ru-RU" sz="1200" dirty="0" smtClean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 инновационных </a:t>
            </a:r>
            <a:r>
              <a:rPr lang="ru-RU" sz="1200" dirty="0" smtClean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моделей</a:t>
            </a:r>
            <a:endParaRPr lang="ru-RU" sz="1200" dirty="0">
              <a:solidFill>
                <a:schemeClr val="bg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eaLnBrk="0" hangingPunct="0"/>
            <a:endParaRPr lang="ru-RU" sz="2400" dirty="0">
              <a:solidFill>
                <a:schemeClr val="bg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cxnSp>
        <p:nvCxnSpPr>
          <p:cNvPr id="59" name="Shape 155"/>
          <p:cNvCxnSpPr/>
          <p:nvPr/>
        </p:nvCxnSpPr>
        <p:spPr>
          <a:xfrm>
            <a:off x="4426436" y="3040305"/>
            <a:ext cx="314604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61" name="Shape 154"/>
          <p:cNvSpPr/>
          <p:nvPr/>
        </p:nvSpPr>
        <p:spPr>
          <a:xfrm>
            <a:off x="6078808" y="2282044"/>
            <a:ext cx="1516520" cy="1516520"/>
          </a:xfrm>
          <a:prstGeom prst="ellipse">
            <a:avLst/>
          </a:prstGeom>
          <a:solidFill>
            <a:srgbClr val="FF472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Нормативно-методическое </a:t>
            </a:r>
            <a:r>
              <a:rPr lang="ru-RU" sz="1200" dirty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обеспечение </a:t>
            </a:r>
            <a:r>
              <a:rPr lang="ru-RU" sz="1200" dirty="0" smtClean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услуг</a:t>
            </a:r>
            <a:endParaRPr lang="ru-RU" sz="1200" dirty="0">
              <a:solidFill>
                <a:schemeClr val="bg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cxnSp>
        <p:nvCxnSpPr>
          <p:cNvPr id="62" name="Shape 155"/>
          <p:cNvCxnSpPr/>
          <p:nvPr/>
        </p:nvCxnSpPr>
        <p:spPr>
          <a:xfrm>
            <a:off x="5942956" y="3035275"/>
            <a:ext cx="314604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63" name="Shape 154"/>
          <p:cNvSpPr/>
          <p:nvPr/>
        </p:nvSpPr>
        <p:spPr>
          <a:xfrm>
            <a:off x="7596608" y="2282044"/>
            <a:ext cx="1516520" cy="1516520"/>
          </a:xfrm>
          <a:prstGeom prst="ellipse">
            <a:avLst/>
          </a:prstGeom>
          <a:solidFill>
            <a:srgbClr val="FF172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Устойчивые</a:t>
            </a:r>
          </a:p>
          <a:p>
            <a:pPr eaLnBrk="0" hangingPunct="0"/>
            <a:r>
              <a:rPr lang="ru-RU" sz="1200" dirty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традиционно </a:t>
            </a:r>
          </a:p>
          <a:p>
            <a:pPr eaLnBrk="0" hangingPunct="0"/>
            <a:r>
              <a:rPr lang="ru-RU" sz="1200" dirty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оказываемые </a:t>
            </a:r>
            <a:r>
              <a:rPr lang="ru-RU" sz="1200" dirty="0" smtClean="0">
                <a:solidFill>
                  <a:schemeClr val="bg1"/>
                </a:solidFill>
                <a:latin typeface="Oswald Light" charset="0"/>
                <a:ea typeface="Oswald Light" charset="0"/>
                <a:cs typeface="Oswald Light" charset="0"/>
              </a:rPr>
              <a:t>услуги</a:t>
            </a:r>
            <a:endParaRPr lang="ru-RU" sz="1200" dirty="0">
              <a:solidFill>
                <a:schemeClr val="bg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  <p:cxnSp>
        <p:nvCxnSpPr>
          <p:cNvPr id="64" name="Shape 155"/>
          <p:cNvCxnSpPr/>
          <p:nvPr/>
        </p:nvCxnSpPr>
        <p:spPr>
          <a:xfrm>
            <a:off x="7459476" y="3033701"/>
            <a:ext cx="314604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68" name="Закрывающая квадратная скобка 67"/>
          <p:cNvSpPr/>
          <p:nvPr/>
        </p:nvSpPr>
        <p:spPr>
          <a:xfrm rot="5400000">
            <a:off x="2116063" y="1798174"/>
            <a:ext cx="320040" cy="4300706"/>
          </a:xfrm>
          <a:prstGeom prst="rightBracket">
            <a:avLst/>
          </a:prstGeom>
          <a:ln w="76200">
            <a:solidFill>
              <a:srgbClr val="FF1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Закрывающая квадратная скобка 68"/>
          <p:cNvSpPr/>
          <p:nvPr/>
        </p:nvSpPr>
        <p:spPr>
          <a:xfrm rot="16200000">
            <a:off x="6696775" y="-96256"/>
            <a:ext cx="320040" cy="4231510"/>
          </a:xfrm>
          <a:prstGeom prst="rightBracket">
            <a:avLst/>
          </a:prstGeom>
          <a:ln w="76200">
            <a:solidFill>
              <a:srgbClr val="FF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126230" y="342900"/>
            <a:ext cx="1051560" cy="594360"/>
          </a:xfrm>
          <a:prstGeom prst="rect">
            <a:avLst/>
          </a:prstGeom>
          <a:solidFill>
            <a:srgbClr val="F6703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327184" y="241949"/>
            <a:ext cx="8229600" cy="79626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Процесс формирования новых услуг </a:t>
            </a:r>
            <a:br>
              <a:rPr lang="ru-RU" sz="2400" b="1" dirty="0" smtClean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в области социального обслуживания семьи и детей</a:t>
            </a:r>
            <a:br>
              <a:rPr lang="ru-RU" sz="2400" b="1" dirty="0" smtClean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</a:br>
            <a:endParaRPr lang="ru-RU" sz="2400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93396" y="4233961"/>
            <a:ext cx="180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Nunito Sans Black" charset="0"/>
                <a:ea typeface="Nunito Sans Black" charset="0"/>
                <a:cs typeface="Nunito Sans Black" charset="0"/>
              </a:rPr>
              <a:t>НКО</a:t>
            </a:r>
            <a:endParaRPr lang="ru-RU" sz="2400" b="1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64428" y="1393288"/>
            <a:ext cx="358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Nunito Sans Black" charset="0"/>
                <a:ea typeface="Nunito Sans Black" charset="0"/>
                <a:cs typeface="Nunito Sans Black" charset="0"/>
              </a:rPr>
              <a:t>Государственный сектор</a:t>
            </a:r>
            <a:endParaRPr lang="ru-RU" sz="2400" b="1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652010" y="416983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rPr>
              <a:t>Направление процесса формирования </a:t>
            </a:r>
            <a:endParaRPr lang="en-US" b="1" dirty="0">
              <a:solidFill>
                <a:schemeClr val="tx1"/>
              </a:solidFill>
              <a:latin typeface="Nunito Sans Black" charset="0"/>
              <a:ea typeface="Nunito Sans Black" charset="0"/>
              <a:cs typeface="Nunito Sans Black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rPr>
              <a:t>новых услуг</a:t>
            </a:r>
            <a:endParaRPr lang="ru-RU" sz="1600" b="1" dirty="0">
              <a:solidFill>
                <a:schemeClr val="tx1"/>
              </a:solidFill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sp>
        <p:nvSpPr>
          <p:cNvPr id="79" name="Стрелка вправо 78"/>
          <p:cNvSpPr/>
          <p:nvPr/>
        </p:nvSpPr>
        <p:spPr>
          <a:xfrm>
            <a:off x="5942956" y="4546098"/>
            <a:ext cx="738090" cy="293905"/>
          </a:xfrm>
          <a:prstGeom prst="rightArrow">
            <a:avLst/>
          </a:prstGeom>
          <a:solidFill>
            <a:srgbClr val="FF172C"/>
          </a:solidFill>
          <a:ln>
            <a:solidFill>
              <a:srgbClr val="FF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5680" y="108550"/>
            <a:ext cx="6479804" cy="4914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60320" cy="3981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Государственные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документы в сфере доступа НКО к бюджетным средствам на оказание услуг в социальной сфере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/>
            </a:r>
            <a:b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</a:br>
            <a:endParaRPr lang="ru-RU" b="1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3938" y="2892199"/>
            <a:ext cx="2960370" cy="48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" y="3981000"/>
            <a:ext cx="852795" cy="634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05" y="1729792"/>
            <a:ext cx="6441996" cy="3384875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dirty="0" smtClean="0"/>
              <a:t>9</a:t>
            </a:r>
            <a:endParaRPr lang="en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4780" y="1108710"/>
            <a:ext cx="4743450" cy="130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686050" y="151565"/>
            <a:ext cx="5310425" cy="398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Комплекс мер по обеспечению поэтапного доступа социально ориентированных некоммерческих организаций, осуществляющих деятельность в социальной сфере, к бюджетным средствам, выделяемым на предоставление социальных услуг населению, на 2016-2020 годы</a:t>
            </a:r>
          </a:p>
          <a:p>
            <a:pPr>
              <a:defRPr/>
            </a:pPr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>
              <a:defRPr/>
            </a:pPr>
            <a:r>
              <a:rPr lang="ru-RU" sz="1800" dirty="0">
                <a:solidFill>
                  <a:schemeClr val="tx1"/>
                </a:solidFill>
                <a:latin typeface="Oswald Light" charset="0"/>
                <a:ea typeface="Oswald Light" charset="0"/>
                <a:cs typeface="Oswald Light" charset="0"/>
              </a:rPr>
              <a:t>Дорожная карта «Поддержка доступа негосударственных организаций к предоставлению услуг в социальной сфере»</a:t>
            </a:r>
          </a:p>
          <a:p>
            <a:endParaRPr lang="ru-RU" sz="1800" dirty="0">
              <a:solidFill>
                <a:schemeClr val="tx1"/>
              </a:solidFill>
              <a:latin typeface="Oswald Light" charset="0"/>
              <a:ea typeface="Oswald Light" charset="0"/>
              <a:cs typeface="Oswal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07446"/>
      </p:ext>
    </p:extLst>
  </p:cSld>
  <p:clrMapOvr>
    <a:masterClrMapping/>
  </p:clrMapOvr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</Template>
  <TotalTime>237</TotalTime>
  <Words>2711</Words>
  <Application>Microsoft Macintosh PowerPoint</Application>
  <PresentationFormat>Экран (16:9)</PresentationFormat>
  <Paragraphs>322</Paragraphs>
  <Slides>40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Calibri</vt:lpstr>
      <vt:lpstr>Georgia</vt:lpstr>
      <vt:lpstr>Nunito Sans</vt:lpstr>
      <vt:lpstr>Nunito Sans Black</vt:lpstr>
      <vt:lpstr>Oswald</vt:lpstr>
      <vt:lpstr>Oswald Light</vt:lpstr>
      <vt:lpstr>Oswald SemiBold</vt:lpstr>
      <vt:lpstr>Arial</vt:lpstr>
      <vt:lpstr>Ulysses template</vt:lpstr>
      <vt:lpstr>СТАНДАРТИЗАЦИЯ УСЛУГ СО НКО</vt:lpstr>
      <vt:lpstr>Эволюция подходов в защите детства</vt:lpstr>
      <vt:lpstr>Государственные документы в сфере семейной политики </vt:lpstr>
      <vt:lpstr>Национальная стратегия действий в интересах детей на 2012-2017 гг.  </vt:lpstr>
      <vt:lpstr>Национальная стратегия действий в интересах детей на 2012-2017 гг.  </vt:lpstr>
      <vt:lpstr>Семейная политика детство-сбережения  </vt:lpstr>
      <vt:lpstr>Презентация PowerPoint</vt:lpstr>
      <vt:lpstr>Презентация PowerPoint</vt:lpstr>
      <vt:lpstr>Государственные документы в сфере доступа НКО к бюджетным средствам на оказание услуг в социальной сфере </vt:lpstr>
      <vt:lpstr>Механизмы доступа </vt:lpstr>
      <vt:lpstr>НАЦИОНАЛЬНАЯ СТРАТЕГИЯ ДЕЙСТВИЙ В ИНТЕРЕСАХ ДЕТЕЙ НА 2012-2017 </vt:lpstr>
      <vt:lpstr>ЗАКОН «ОБ ОСНОВАХ СОЦИАЛЬНОГО ОБСЛУЖИВАНИЯ ГРАЖДАН»</vt:lpstr>
      <vt:lpstr> ЗАКОН «ОБ ОСНОВАХ СОЦИАЛЬНОГО ОБСЛУЖИВАНИЯ ГРАЖДАН» </vt:lpstr>
      <vt:lpstr>ЗАКОН «ОБ ОСНОВАХ СОЦИАЛЬНОГО ОБСЛУЖИВАНИЯ ГРАЖДАН»</vt:lpstr>
      <vt:lpstr>СТАНДАРТ СОЦИАЛЬНОЙ УСЛУГИ </vt:lpstr>
      <vt:lpstr>СТАНДАРТ СОЦИАЛЬНОЙ УСЛУГИ </vt:lpstr>
      <vt:lpstr>РЕКОМЕНДУЕМЫЕ ЭТАПЫ ДЛЯ СО НКО </vt:lpstr>
      <vt:lpstr>РЕКОМЕНДУЕМЫЕ ЭТАПЫ ДЛЯ  СО НКО</vt:lpstr>
      <vt:lpstr>РЕКОМЕНДУЕМЫЕ ЭТАПЫ ДЛЯ  СО НКО</vt:lpstr>
      <vt:lpstr>  Опыт Пермского края в продвижении СО НКО в рынок поставщиков социальных услуг.</vt:lpstr>
      <vt:lpstr>Цели перехода на оказание  социальных услуг негосударствен-ными организациями </vt:lpstr>
      <vt:lpstr>Необходимые условия</vt:lpstr>
      <vt:lpstr>Разработка технического задания для проведения конкурсных процедур по  44-ФЗ</vt:lpstr>
      <vt:lpstr>Требования к участникам размещениями заказа в соответствии с  законом о контрактной системе 44-ФЗ</vt:lpstr>
      <vt:lpstr>Предоставление субсидии НКО из бюджета Пермского края на оказание услуг</vt:lpstr>
      <vt:lpstr>Критерии отбора НКО на получение субсидии из бюджета Пермского края</vt:lpstr>
      <vt:lpstr>Реализация 442-ФЗ «Об основах социального обслуживания граждан в Российской Федерации»</vt:lpstr>
      <vt:lpstr>Результаты привлечения негосударствен-ного сектора в сферу оказания социальных услуг</vt:lpstr>
      <vt:lpstr>Презентация PowerPoint</vt:lpstr>
      <vt:lpstr>Межрегиональный ресурсный центр АНО ДПО Региональный Центр «ВЕКТОР» «Мастерская НКО – 2 этап». </vt:lpstr>
      <vt:lpstr>Внедряемые услуги</vt:lpstr>
      <vt:lpstr>Результаты программы</vt:lpstr>
      <vt:lpstr>Презентация PowerPoint</vt:lpstr>
      <vt:lpstr>Презентация PowerPoint</vt:lpstr>
      <vt:lpstr>Презентация PowerPoint</vt:lpstr>
      <vt:lpstr>Мастерская НКО: «Точки Роста».  Цели и задачи проекта</vt:lpstr>
      <vt:lpstr>Мастерская НКО: «Точки Роста». Обучение.</vt:lpstr>
      <vt:lpstr>Презентация PowerPoint</vt:lpstr>
      <vt:lpstr>Мастерская НКО: Точки роста. Уровни участия </vt:lpstr>
      <vt:lpstr>Подробнее о проекте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СТАНДАРТИЗАЦИЯ УСЛУГ СО НКО</dc:title>
  <cp:lastModifiedBy>пользователь Microsoft Office</cp:lastModifiedBy>
  <cp:revision>25</cp:revision>
  <cp:lastPrinted>2017-12-15T20:39:27Z</cp:lastPrinted>
  <dcterms:modified xsi:type="dcterms:W3CDTF">2017-12-15T20:39:57Z</dcterms:modified>
</cp:coreProperties>
</file>